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316" r:id="rId2"/>
    <p:sldId id="510" r:id="rId3"/>
    <p:sldId id="378" r:id="rId4"/>
    <p:sldId id="377" r:id="rId5"/>
    <p:sldId id="418" r:id="rId6"/>
    <p:sldId id="428" r:id="rId7"/>
    <p:sldId id="401" r:id="rId8"/>
    <p:sldId id="429" r:id="rId9"/>
    <p:sldId id="420" r:id="rId10"/>
    <p:sldId id="388" r:id="rId11"/>
    <p:sldId id="263" r:id="rId12"/>
    <p:sldId id="412" r:id="rId13"/>
    <p:sldId id="425" r:id="rId14"/>
    <p:sldId id="422" r:id="rId15"/>
    <p:sldId id="260" r:id="rId16"/>
    <p:sldId id="408" r:id="rId17"/>
    <p:sldId id="430" r:id="rId18"/>
    <p:sldId id="515" r:id="rId19"/>
    <p:sldId id="449" r:id="rId20"/>
    <p:sldId id="518" r:id="rId21"/>
    <p:sldId id="450" r:id="rId22"/>
    <p:sldId id="451" r:id="rId23"/>
    <p:sldId id="452" r:id="rId24"/>
    <p:sldId id="453" r:id="rId25"/>
    <p:sldId id="454" r:id="rId26"/>
    <p:sldId id="455" r:id="rId27"/>
    <p:sldId id="456" r:id="rId28"/>
    <p:sldId id="457" r:id="rId29"/>
    <p:sldId id="458" r:id="rId30"/>
    <p:sldId id="459" r:id="rId31"/>
    <p:sldId id="461" r:id="rId32"/>
    <p:sldId id="462" r:id="rId33"/>
    <p:sldId id="464" r:id="rId34"/>
    <p:sldId id="465" r:id="rId35"/>
    <p:sldId id="508" r:id="rId36"/>
    <p:sldId id="519" r:id="rId37"/>
    <p:sldId id="522" r:id="rId38"/>
    <p:sldId id="521" r:id="rId39"/>
    <p:sldId id="520" r:id="rId40"/>
    <p:sldId id="523" r:id="rId41"/>
    <p:sldId id="498" r:id="rId42"/>
    <p:sldId id="469" r:id="rId43"/>
    <p:sldId id="470" r:id="rId44"/>
    <p:sldId id="471" r:id="rId45"/>
    <p:sldId id="472" r:id="rId46"/>
    <p:sldId id="473" r:id="rId47"/>
    <p:sldId id="474" r:id="rId48"/>
    <p:sldId id="475" r:id="rId49"/>
    <p:sldId id="476" r:id="rId50"/>
    <p:sldId id="477" r:id="rId51"/>
    <p:sldId id="478" r:id="rId52"/>
    <p:sldId id="479" r:id="rId53"/>
    <p:sldId id="480" r:id="rId54"/>
    <p:sldId id="481" r:id="rId55"/>
    <p:sldId id="482" r:id="rId56"/>
    <p:sldId id="483" r:id="rId57"/>
    <p:sldId id="484" r:id="rId58"/>
    <p:sldId id="485" r:id="rId59"/>
    <p:sldId id="486" r:id="rId60"/>
    <p:sldId id="487" r:id="rId61"/>
    <p:sldId id="488" r:id="rId62"/>
    <p:sldId id="489" r:id="rId63"/>
    <p:sldId id="491" r:id="rId64"/>
    <p:sldId id="492" r:id="rId65"/>
    <p:sldId id="495" r:id="rId66"/>
    <p:sldId id="434" r:id="rId67"/>
    <p:sldId id="435" r:id="rId68"/>
    <p:sldId id="436" r:id="rId69"/>
    <p:sldId id="437" r:id="rId70"/>
    <p:sldId id="438" r:id="rId71"/>
    <p:sldId id="439" r:id="rId72"/>
    <p:sldId id="440" r:id="rId73"/>
    <p:sldId id="441" r:id="rId74"/>
    <p:sldId id="442" r:id="rId75"/>
    <p:sldId id="443" r:id="rId76"/>
    <p:sldId id="444" r:id="rId77"/>
    <p:sldId id="445" r:id="rId78"/>
    <p:sldId id="446" r:id="rId79"/>
    <p:sldId id="447" r:id="rId80"/>
    <p:sldId id="448" r:id="rId81"/>
    <p:sldId id="511" r:id="rId82"/>
    <p:sldId id="512" r:id="rId8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1656" y="-54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528384-8F00-4F47-8E29-29BC483EF43F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223A90-1CFD-48E8-87D1-DCA5C2BBB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57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1453D-49A9-4B4F-89D6-1A23A48BF8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868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ICD = International Classification of Diseases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3A108-7E2F-48F1-9BBF-99033B71F01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535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23A90-1CFD-48E8-87D1-DCA5C2BBBB8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494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23A90-1CFD-48E8-87D1-DCA5C2BBBB8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5278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Among the most important clinical links ever discovered throughout history are…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23A90-1CFD-48E8-87D1-DCA5C2BBBB8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73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https://www.nature.com/articles/s41598-018-25312-z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23A90-1CFD-48E8-87D1-DCA5C2BBBB8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86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23A90-1CFD-48E8-87D1-DCA5C2BBBB8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8497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23A90-1CFD-48E8-87D1-DCA5C2BBBB8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84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23A90-1CFD-48E8-87D1-DCA5C2BBBB8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549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1453D-49A9-4B4F-89D6-1A23A48BF8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4331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1453D-49A9-4B4F-89D6-1A23A48BF8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868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3A108-7E2F-48F1-9BBF-99033B71F01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9049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23A90-1CFD-48E8-87D1-DCA5C2BBBB8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4947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+Kim WR, Brown RS Jr, Terrault NA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Burden of liver disease in the United States: summary of a workshop. Hepatology 2002;36:227–42.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+Blachier M, Leleu H, Peck-Radosavljevic M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burden of liver disease in Europe: a review of available epidemiological data. J Hepatol 2013;58(3):593–608.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+Rakoski MO, McCammon RJ, Piette JD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Burden of cirrhosis on older Americans and their families: analysis of the health and retirement study. Hepatology 2012;55(1):184–91.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+Malinchoc M, Kamath PS, Gordon FD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 model to predict poor survival in patients undergoing transjugular intrahepatic portosystemic shunts. Hepatology 2000;31(4):864–71.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+Kamath PS, Wiesner RH, Malinchoc M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 model to predict survival in patients with end-stage liver disease. Hepatology 2001;33(2):464–70.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+Mulligan DC, Hirose R. Organ Procurement and Transplantation Network (OPTN) / United Network for Organ Sharing (UNOS), Liver and Intestinal Organ Transplantation Committee. Report to the Board of Directors. June 23-24, 2014. Richmond, Virginia.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3A108-7E2F-48F1-9BBF-99033B71F01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594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3A108-7E2F-48F1-9BBF-99033B71F01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594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3A108-7E2F-48F1-9BBF-99033B71F01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594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3A108-7E2F-48F1-9BBF-99033B71F01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594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3A108-7E2F-48F1-9BBF-99033B71F01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594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3A108-7E2F-48F1-9BBF-99033B71F01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594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3A108-7E2F-48F1-9BBF-99033B71F01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594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3A108-7E2F-48F1-9BBF-99033B71F01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594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3A108-7E2F-48F1-9BBF-99033B71F01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59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3A108-7E2F-48F1-9BBF-99033B71F01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3631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3A108-7E2F-48F1-9BBF-99033B71F01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594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https://www.unos.org/data/transplant-trends/waiting-list-candidates-by-organ-type/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3A108-7E2F-48F1-9BBF-99033B71F01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594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cimscore.weebly.com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3A108-7E2F-48F1-9BBF-99033B71F01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594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3A108-7E2F-48F1-9BBF-99033B71F01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594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3A108-7E2F-48F1-9BBF-99033B71F01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594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23A90-1CFD-48E8-87D1-DCA5C2BBBB8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4947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1453D-49A9-4B4F-89D6-1A23A48BF83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830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3A108-7E2F-48F1-9BBF-99033B71F01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9049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1453D-49A9-4B4F-89D6-1A23A48BF83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8304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1453D-49A9-4B4F-89D6-1A23A48BF83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09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3A108-7E2F-48F1-9BBF-99033B71F01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9049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1453D-49A9-4B4F-89D6-1A23A48BF83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096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1453D-49A9-4B4F-89D6-1A23A48BF83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8686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3A108-7E2F-48F1-9BBF-99033B71F01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594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3A108-7E2F-48F1-9BBF-99033B71F01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407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3A108-7E2F-48F1-9BBF-99033B71F01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9758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3A108-7E2F-48F1-9BBF-99033B71F01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594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F3A108-7E2F-48F1-9BBF-99033B71F01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639767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3A108-7E2F-48F1-9BBF-99033B71F01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594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3A108-7E2F-48F1-9BBF-99033B71F01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8198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F3A108-7E2F-48F1-9BBF-99033B71F01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58832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23A90-1CFD-48E8-87D1-DCA5C2BBBB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4979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F3A108-7E2F-48F1-9BBF-99033B71F01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371419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F3A108-7E2F-48F1-9BBF-99033B71F01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487745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3A108-7E2F-48F1-9BBF-99033B71F01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7219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3A108-7E2F-48F1-9BBF-99033B71F01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474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3A108-7E2F-48F1-9BBF-99033B71F01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2933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3A108-7E2F-48F1-9BBF-99033B71F01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0703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3A108-7E2F-48F1-9BBF-99033B71F01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35481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total of 600 patients were manually labeled:</a:t>
            </a:r>
          </a:p>
          <a:p>
            <a:pPr marL="68580" indent="-68580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230 patients had insomnia.</a:t>
            </a:r>
          </a:p>
          <a:p>
            <a:pPr marL="68580" indent="-68580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270 patients did not have insomnia.</a:t>
            </a:r>
          </a:p>
          <a:p>
            <a:pPr marL="68580" indent="-68580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 patients did not have a clear insomnia status.</a:t>
            </a:r>
          </a:p>
          <a:p>
            <a:pPr marL="68580" indent="-68580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1" kern="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used then the 230 + 270 = 500 patients to develop the algorithm.</a:t>
            </a:r>
          </a:p>
          <a:p>
            <a:pPr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 of these 500 patients were excluded because their age was below 18 (date of death or date of the end of the cohort). 2/3 of these (328) served as a training set while the rest (165) served as a validation set.</a:t>
            </a:r>
            <a:endParaRPr lang="en-US" sz="1200" b="1" kern="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80" indent="-68580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1" kern="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3A108-7E2F-48F1-9BBF-99033B71F01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5946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varying combinations of structured and unstructured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3A108-7E2F-48F1-9BBF-99033B71F01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5946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40472B-EE78-4D3E-A460-D76188D59940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15796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1453D-49A9-4B4F-89D6-1A23A48BF83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86863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3A108-7E2F-48F1-9BBF-99033B71F01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2267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3A108-7E2F-48F1-9BBF-99033B71F01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5946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solidFill>
                  <a:sysClr val="windowText" lastClr="000000"/>
                </a:solidFill>
              </a:rPr>
              <a:t>Prior to exceeding the insomnia threshold (January 27 2004) the patient’s EMR (notes) indicate that the she suffers from depression and also has sleep issues, thereby went through a sleep study. In notes after this date many other mental issues are documented, such as borderline personality and posttraumatic stress disorder (PTSD).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40472B-EE78-4D3E-A460-D76188D59940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1478913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3A108-7E2F-48F1-9BBF-99033B71F01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2860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3A108-7E2F-48F1-9BBF-99033B71F01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06272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40472B-EE78-4D3E-A460-D76188D59940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2452614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1453D-49A9-4B4F-89D6-1A23A48BF83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94899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3A108-7E2F-48F1-9BBF-99033B71F01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1310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3A108-7E2F-48F1-9BBF-99033B71F01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3951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3A108-7E2F-48F1-9BBF-99033B71F01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489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1453D-49A9-4B4F-89D6-1A23A48BF8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9397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3A108-7E2F-48F1-9BBF-99033B71F01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9237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3A108-7E2F-48F1-9BBF-99033B71F01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24340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dirty="0">
                <a:solidFill>
                  <a:srgbClr val="FF0000"/>
                </a:solidFill>
              </a:rPr>
              <a:t>Adaptive LASSO penalizes non-important variables and keeps only those that are useful to achieve the highest AUC.</a:t>
            </a:r>
          </a:p>
          <a:p>
            <a:endParaRPr lang="en-US" sz="1200" b="0" dirty="0">
              <a:solidFill>
                <a:srgbClr val="FF0000"/>
              </a:solidFill>
            </a:endParaRPr>
          </a:p>
          <a:p>
            <a:r>
              <a:rPr lang="en-US" sz="1200" b="0" dirty="0">
                <a:solidFill>
                  <a:srgbClr val="FF0000"/>
                </a:solidFill>
              </a:rPr>
              <a:t>Confidence intervals were calculated using Bootstrapping.</a:t>
            </a:r>
          </a:p>
          <a:p>
            <a:endParaRPr lang="en-US" sz="1200" b="0" dirty="0">
              <a:solidFill>
                <a:srgbClr val="FF0000"/>
              </a:solidFill>
            </a:endParaRPr>
          </a:p>
          <a:p>
            <a:r>
              <a:rPr lang="en-US" sz="1200" b="0" dirty="0">
                <a:solidFill>
                  <a:srgbClr val="FF0000"/>
                </a:solidFill>
              </a:rPr>
              <a:t>NLP = “Natural Language Processing”.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3A108-7E2F-48F1-9BBF-99033B71F01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5177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dirty="0">
                <a:solidFill>
                  <a:srgbClr val="FF0000"/>
                </a:solidFill>
              </a:rPr>
              <a:t>Adaptive LASSO penalizes non-important variables and keeps only those that are useful to achieve the highest AUC.</a:t>
            </a:r>
          </a:p>
          <a:p>
            <a:endParaRPr lang="en-US" sz="1200" b="0" dirty="0">
              <a:solidFill>
                <a:srgbClr val="FF0000"/>
              </a:solidFill>
            </a:endParaRPr>
          </a:p>
          <a:p>
            <a:r>
              <a:rPr lang="en-US" sz="1200" b="0" dirty="0">
                <a:solidFill>
                  <a:srgbClr val="FF0000"/>
                </a:solidFill>
              </a:rPr>
              <a:t>Confidence intervals were calculated using Bootstrapping.</a:t>
            </a:r>
          </a:p>
          <a:p>
            <a:endParaRPr lang="en-US" sz="1200" b="0" dirty="0">
              <a:solidFill>
                <a:srgbClr val="FF0000"/>
              </a:solidFill>
            </a:endParaRPr>
          </a:p>
          <a:p>
            <a:r>
              <a:rPr lang="en-US" sz="1200" b="0" dirty="0">
                <a:solidFill>
                  <a:srgbClr val="FF0000"/>
                </a:solidFill>
              </a:rPr>
              <a:t>NLP = “Natural Language Processing”.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3A108-7E2F-48F1-9BBF-99033B71F01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0819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3A108-7E2F-48F1-9BBF-99033B71F016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2717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3A108-7E2F-48F1-9BBF-99033B71F01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3116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3A108-7E2F-48F1-9BBF-99033B71F01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56120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3A108-7E2F-48F1-9BBF-99033B71F01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34535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3A108-7E2F-48F1-9BBF-99033B71F016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5737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3A108-7E2F-48F1-9BBF-99033B71F01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6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23A90-1CFD-48E8-87D1-DCA5C2BBBB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46156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3A108-7E2F-48F1-9BBF-99033B71F016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85676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23A90-1CFD-48E8-87D1-DCA5C2BBBB8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37163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3A108-7E2F-48F1-9BBF-99033B71F016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59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https://unos.org/data/transplant-trends/waiting-list-candidates-by-organ-type/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23A90-1CFD-48E8-87D1-DCA5C2BBBB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86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00533-1D30-49B9-A24B-054E1CB7F887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166DC-C02F-474F-A55B-2C9ABB214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996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00533-1D30-49B9-A24B-054E1CB7F887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166DC-C02F-474F-A55B-2C9ABB214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18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00533-1D30-49B9-A24B-054E1CB7F887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166DC-C02F-474F-A55B-2C9ABB214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88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00533-1D30-49B9-A24B-054E1CB7F887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166DC-C02F-474F-A55B-2C9ABB214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129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00533-1D30-49B9-A24B-054E1CB7F887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166DC-C02F-474F-A55B-2C9ABB214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14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00533-1D30-49B9-A24B-054E1CB7F887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166DC-C02F-474F-A55B-2C9ABB214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89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00533-1D30-49B9-A24B-054E1CB7F887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166DC-C02F-474F-A55B-2C9ABB214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1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00533-1D30-49B9-A24B-054E1CB7F887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166DC-C02F-474F-A55B-2C9ABB214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601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00533-1D30-49B9-A24B-054E1CB7F887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166DC-C02F-474F-A55B-2C9ABB214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62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00533-1D30-49B9-A24B-054E1CB7F887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166DC-C02F-474F-A55B-2C9ABB214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90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00533-1D30-49B9-A24B-054E1CB7F887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166DC-C02F-474F-A55B-2C9ABB214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209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00533-1D30-49B9-A24B-054E1CB7F887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166DC-C02F-474F-A55B-2C9ABB214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710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cri.uchicago.edu/wp-content/uploads/2018/02/CRI_StatisticalModeling_Methods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0.png"/><Relationship Id="rId4" Type="http://schemas.openxmlformats.org/officeDocument/2006/relationships/oleObject" Target="../embeddings/oleObject1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32.png"/><Relationship Id="rId4" Type="http://schemas.openxmlformats.org/officeDocument/2006/relationships/oleObject" Target="../embeddings/oleObject2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cimscore.weebly.com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8.png"/><Relationship Id="rId4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272" y="2667000"/>
            <a:ext cx="1847850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31732" y="3886200"/>
            <a:ext cx="8077200" cy="255454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>
                    <a:lumMod val="50000"/>
                  </a:schemeClr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Uri Kartoun PhD</a:t>
            </a:r>
          </a:p>
          <a:p>
            <a:pPr algn="ctr"/>
            <a:r>
              <a:rPr lang="en-US" sz="4400" b="1" dirty="0">
                <a:latin typeface="DilleniaUPC" panose="02020603050405020304" pitchFamily="18" charset="-34"/>
                <a:cs typeface="DilleniaUPC" panose="02020603050405020304" pitchFamily="18" charset="-34"/>
              </a:rPr>
              <a:t>Center for Computational Health</a:t>
            </a:r>
          </a:p>
          <a:p>
            <a:pPr algn="ctr"/>
            <a:r>
              <a:rPr lang="en-US" sz="3600" b="1" dirty="0">
                <a:latin typeface="DilleniaUPC" panose="02020603050405020304" pitchFamily="18" charset="-34"/>
                <a:cs typeface="DilleniaUPC" panose="02020603050405020304" pitchFamily="18" charset="-34"/>
              </a:rPr>
              <a:t>IBM Cambridge Research Center</a:t>
            </a:r>
          </a:p>
          <a:p>
            <a:pPr algn="ctr"/>
            <a:r>
              <a:rPr lang="en-US" sz="3600" b="1" dirty="0">
                <a:latin typeface="DilleniaUPC" panose="02020603050405020304" pitchFamily="18" charset="-34"/>
                <a:cs typeface="DilleniaUPC" panose="02020603050405020304" pitchFamily="18" charset="-34"/>
              </a:rPr>
              <a:t>March 2019</a:t>
            </a:r>
          </a:p>
        </p:txBody>
      </p:sp>
      <p:pic>
        <p:nvPicPr>
          <p:cNvPr id="7174" name="Picture 6" descr="Related image">
            <a:extLst>
              <a:ext uri="{FF2B5EF4-FFF2-40B4-BE49-F238E27FC236}">
                <a16:creationId xmlns:a16="http://schemas.microsoft.com/office/drawing/2014/main" xmlns="" id="{27734C3F-09B8-4931-8751-946274FC3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514600"/>
            <a:ext cx="24574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8600" y="685800"/>
            <a:ext cx="8610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Disrupting Medicine using</a:t>
            </a:r>
          </a:p>
          <a:p>
            <a:pPr algn="ctr"/>
            <a:r>
              <a:rPr 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Electronic Medical Records</a:t>
            </a:r>
          </a:p>
        </p:txBody>
      </p:sp>
    </p:spTree>
    <p:extLst>
      <p:ext uri="{BB962C8B-B14F-4D97-AF65-F5344CB8AC3E}">
        <p14:creationId xmlns:p14="http://schemas.microsoft.com/office/powerpoint/2010/main" val="303723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228600" y="304800"/>
            <a:ext cx="868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What are actually electronic medical records (EMRs)?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914400" y="1371600"/>
            <a:ext cx="4648200" cy="988803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4291" tIns="32146" rIns="64291" bIns="32146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Massachusetts General Hospital</a:t>
            </a:r>
          </a:p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Brigham and Women’s Hospital</a:t>
            </a:r>
          </a:p>
        </p:txBody>
      </p:sp>
      <p:cxnSp>
        <p:nvCxnSpPr>
          <p:cNvPr id="30" name="Straight Arrow Connector 29"/>
          <p:cNvCxnSpPr>
            <a:cxnSpLocks/>
            <a:stCxn id="29" idx="2"/>
            <a:endCxn id="31" idx="0"/>
          </p:cNvCxnSpPr>
          <p:nvPr/>
        </p:nvCxnSpPr>
        <p:spPr bwMode="auto">
          <a:xfrm>
            <a:off x="3238500" y="2360403"/>
            <a:ext cx="0" cy="52595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1" name="Rounded Rectangle 30"/>
          <p:cNvSpPr/>
          <p:nvPr/>
        </p:nvSpPr>
        <p:spPr bwMode="auto">
          <a:xfrm>
            <a:off x="914400" y="2886353"/>
            <a:ext cx="4648200" cy="2097723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4291" tIns="32146" rIns="64291" bIns="32146" anchor="ctr" anchorCtr="1"/>
          <a:lstStyle/>
          <a:p>
            <a:pPr algn="ctr">
              <a:defRPr/>
            </a:pPr>
            <a:r>
              <a:rPr lang="en-US" b="1" dirty="0">
                <a:latin typeface="Arial" panose="020B0604020202020204" pitchFamily="34" charset="0"/>
                <a:ea typeface="ＭＳ ゴシック"/>
                <a:cs typeface="Arial" panose="020B0604020202020204" pitchFamily="34" charset="0"/>
              </a:rPr>
              <a:t>≥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 ICD9 for diabetes</a:t>
            </a:r>
          </a:p>
          <a:p>
            <a:pPr algn="ctr">
              <a:defRPr/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</a:p>
          <a:p>
            <a:pPr algn="ctr">
              <a:defRPr/>
            </a:pPr>
            <a:r>
              <a:rPr lang="en-US" b="1" dirty="0">
                <a:latin typeface="Arial" panose="020B0604020202020204" pitchFamily="34" charset="0"/>
                <a:ea typeface="ＭＳ ゴシック"/>
                <a:cs typeface="Arial" panose="020B0604020202020204" pitchFamily="34" charset="0"/>
              </a:rPr>
              <a:t>≥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 diabetic medication</a:t>
            </a:r>
          </a:p>
          <a:p>
            <a:pPr algn="ctr">
              <a:defRPr/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</a:p>
          <a:p>
            <a:pPr algn="ctr">
              <a:defRPr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HGB A1C </a:t>
            </a:r>
            <a:r>
              <a:rPr lang="en-US" b="1" dirty="0">
                <a:latin typeface="Arial" panose="020B0604020202020204" pitchFamily="34" charset="0"/>
                <a:ea typeface="ＭＳ ゴシック"/>
                <a:cs typeface="Arial" panose="020B0604020202020204" pitchFamily="34" charset="0"/>
              </a:rPr>
              <a:t>≥ 6.5%</a:t>
            </a:r>
          </a:p>
          <a:p>
            <a:pPr algn="ctr">
              <a:defRPr/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ＭＳ ゴシック"/>
                <a:cs typeface="Arial" panose="020B0604020202020204" pitchFamily="34" charset="0"/>
              </a:rPr>
              <a:t>OR</a:t>
            </a:r>
          </a:p>
          <a:p>
            <a:pPr algn="ctr">
              <a:defRPr/>
            </a:pPr>
            <a:r>
              <a:rPr lang="en-US" b="1" dirty="0">
                <a:latin typeface="Arial" panose="020B0604020202020204" pitchFamily="34" charset="0"/>
                <a:ea typeface="ＭＳ ゴシック"/>
                <a:cs typeface="Arial" panose="020B0604020202020204" pitchFamily="34" charset="0"/>
              </a:rPr>
              <a:t>Plasma Glucose ≥ 200 mg/dl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15427" y="1618565"/>
            <a:ext cx="20569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~4M patients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666078" y="3688676"/>
            <a:ext cx="256352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314,292 patients</a:t>
            </a:r>
          </a:p>
          <a:p>
            <a:pPr algn="ctr">
              <a:defRPr/>
            </a:pP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(~1TB)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840" y="2621876"/>
            <a:ext cx="6216560" cy="34741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99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2400" y="228601"/>
            <a:ext cx="8610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altLang="en-US" sz="27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 example for using EMRs: The MELD-Plus score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1DDA686-4E00-4C45-AA9E-897CBECDC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23" y="1676400"/>
            <a:ext cx="8458200" cy="3334966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152400" y="1066801"/>
            <a:ext cx="8524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collaboration between Massachusetts General Hospital and IBM Research.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65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2400" y="228601"/>
            <a:ext cx="8610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altLang="en-US" sz="27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MELD-Plus statistics on Wikipedia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20922"/>
            <a:ext cx="8680631" cy="515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084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2400" y="228601"/>
            <a:ext cx="8610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altLang="en-US" sz="27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Health care before and during the era of data…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0E36D202-8450-4C19-ADB2-CFC46174F92F}"/>
              </a:ext>
            </a:extLst>
          </p:cNvPr>
          <p:cNvCxnSpPr>
            <a:cxnSpLocks/>
          </p:cNvCxnSpPr>
          <p:nvPr/>
        </p:nvCxnSpPr>
        <p:spPr>
          <a:xfrm>
            <a:off x="549922" y="3053328"/>
            <a:ext cx="7880455" cy="0"/>
          </a:xfrm>
          <a:prstGeom prst="line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xmlns="" id="{8D0DC492-0E9A-4425-A565-517FC30DF498}"/>
              </a:ext>
            </a:extLst>
          </p:cNvPr>
          <p:cNvSpPr/>
          <p:nvPr/>
        </p:nvSpPr>
        <p:spPr>
          <a:xfrm>
            <a:off x="1033857" y="2970838"/>
            <a:ext cx="137469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86C2B93-28B9-463C-9073-60AC56AA2CC7}"/>
              </a:ext>
            </a:extLst>
          </p:cNvPr>
          <p:cNvSpPr/>
          <p:nvPr/>
        </p:nvSpPr>
        <p:spPr>
          <a:xfrm>
            <a:off x="-218187" y="1371600"/>
            <a:ext cx="28169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Pancreas functionality and diabetes are connected.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43B6516-1184-448A-BCFE-A92A8BD3EEAF}"/>
              </a:ext>
            </a:extLst>
          </p:cNvPr>
          <p:cNvSpPr/>
          <p:nvPr/>
        </p:nvSpPr>
        <p:spPr>
          <a:xfrm>
            <a:off x="1367102" y="4907191"/>
            <a:ext cx="19094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computers</a:t>
            </a: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34E15077-2C69-45E0-BDAA-4F1973FE0D76}"/>
              </a:ext>
            </a:extLst>
          </p:cNvPr>
          <p:cNvSpPr/>
          <p:nvPr/>
        </p:nvSpPr>
        <p:spPr>
          <a:xfrm>
            <a:off x="4814681" y="2981113"/>
            <a:ext cx="137469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2D57BEF9-A339-47F4-9D0F-1C77CD315D2C}"/>
              </a:ext>
            </a:extLst>
          </p:cNvPr>
          <p:cNvCxnSpPr>
            <a:cxnSpLocks/>
          </p:cNvCxnSpPr>
          <p:nvPr/>
        </p:nvCxnSpPr>
        <p:spPr>
          <a:xfrm>
            <a:off x="1102591" y="2666516"/>
            <a:ext cx="0" cy="226570"/>
          </a:xfrm>
          <a:prstGeom prst="line">
            <a:avLst/>
          </a:prstGeom>
          <a:ln w="22225">
            <a:solidFill>
              <a:schemeClr val="bg1">
                <a:lumMod val="50000"/>
              </a:schemeClr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3801F4FC-F911-4101-85E1-00A873FCD956}"/>
              </a:ext>
            </a:extLst>
          </p:cNvPr>
          <p:cNvSpPr/>
          <p:nvPr/>
        </p:nvSpPr>
        <p:spPr>
          <a:xfrm>
            <a:off x="3688928" y="1329014"/>
            <a:ext cx="2759880" cy="1124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Increased HbA1c and diabetes are linked.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F783D781-DB2D-4D7F-AA89-6EB3DEF9AF03}"/>
              </a:ext>
            </a:extLst>
          </p:cNvPr>
          <p:cNvCxnSpPr/>
          <p:nvPr/>
        </p:nvCxnSpPr>
        <p:spPr>
          <a:xfrm>
            <a:off x="4883415" y="2446142"/>
            <a:ext cx="0" cy="440748"/>
          </a:xfrm>
          <a:prstGeom prst="line">
            <a:avLst/>
          </a:prstGeom>
          <a:ln w="22225">
            <a:solidFill>
              <a:schemeClr val="bg1">
                <a:lumMod val="50000"/>
              </a:schemeClr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34C008DB-789D-4412-BE3F-BBCE351053D3}"/>
              </a:ext>
            </a:extLst>
          </p:cNvPr>
          <p:cNvSpPr/>
          <p:nvPr/>
        </p:nvSpPr>
        <p:spPr>
          <a:xfrm>
            <a:off x="6400800" y="4656505"/>
            <a:ext cx="175240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Broad use of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EMRs</a:t>
            </a: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511F1748-C74D-4597-95FD-0ABE1BECDE3D}"/>
              </a:ext>
            </a:extLst>
          </p:cNvPr>
          <p:cNvSpPr/>
          <p:nvPr/>
        </p:nvSpPr>
        <p:spPr>
          <a:xfrm>
            <a:off x="348294" y="3151614"/>
            <a:ext cx="14798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Minkowski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1889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6C812122-1055-4DCF-BD94-A6D64E7B89AA}"/>
              </a:ext>
            </a:extLst>
          </p:cNvPr>
          <p:cNvSpPr/>
          <p:nvPr/>
        </p:nvSpPr>
        <p:spPr>
          <a:xfrm>
            <a:off x="2610214" y="2218105"/>
            <a:ext cx="8402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Adler</a:t>
            </a:r>
          </a:p>
          <a:p>
            <a:pPr algn="ctr"/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1912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C85CACF5-6A24-4429-ADD3-C5B91AB3B20F}"/>
              </a:ext>
            </a:extLst>
          </p:cNvPr>
          <p:cNvCxnSpPr>
            <a:cxnSpLocks/>
          </p:cNvCxnSpPr>
          <p:nvPr/>
        </p:nvCxnSpPr>
        <p:spPr>
          <a:xfrm>
            <a:off x="549922" y="6126391"/>
            <a:ext cx="794118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A922964E-F738-431E-88A8-9DBEBF0ED26C}"/>
              </a:ext>
            </a:extLst>
          </p:cNvPr>
          <p:cNvSpPr/>
          <p:nvPr/>
        </p:nvSpPr>
        <p:spPr>
          <a:xfrm>
            <a:off x="1828800" y="5680859"/>
            <a:ext cx="53432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continuous effort to improve health care</a:t>
            </a: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EA6541F1-10D1-464D-8C98-BC7028B0CD41}"/>
              </a:ext>
            </a:extLst>
          </p:cNvPr>
          <p:cNvSpPr/>
          <p:nvPr/>
        </p:nvSpPr>
        <p:spPr>
          <a:xfrm>
            <a:off x="2961628" y="2979007"/>
            <a:ext cx="137469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BD8525E-0EE2-4CCD-B766-33CB6E3D537D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3041639" y="3230793"/>
            <a:ext cx="3296" cy="304798"/>
          </a:xfrm>
          <a:prstGeom prst="line">
            <a:avLst/>
          </a:prstGeom>
          <a:ln w="22225">
            <a:solidFill>
              <a:schemeClr val="bg1">
                <a:lumMod val="50000"/>
              </a:schemeClr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796A1EE5-7B55-400D-B4D2-E0C5F49E4CC9}"/>
              </a:ext>
            </a:extLst>
          </p:cNvPr>
          <p:cNvSpPr/>
          <p:nvPr/>
        </p:nvSpPr>
        <p:spPr>
          <a:xfrm>
            <a:off x="1579989" y="3535591"/>
            <a:ext cx="2929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Tobacco smoking increases risk to develop lung cancer.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D1ED958-7B92-448A-A4D6-188307EAB13F}"/>
              </a:ext>
            </a:extLst>
          </p:cNvPr>
          <p:cNvSpPr/>
          <p:nvPr/>
        </p:nvSpPr>
        <p:spPr>
          <a:xfrm>
            <a:off x="4357481" y="3114182"/>
            <a:ext cx="10695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Rahbar</a:t>
            </a:r>
          </a:p>
          <a:p>
            <a:pPr algn="ctr"/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1969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D4B49CA6-42CE-4CD4-B0B1-6B3C40027FEE}"/>
              </a:ext>
            </a:extLst>
          </p:cNvPr>
          <p:cNvSpPr/>
          <p:nvPr/>
        </p:nvSpPr>
        <p:spPr>
          <a:xfrm>
            <a:off x="6073065" y="2976970"/>
            <a:ext cx="137469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C3526078-9C7D-4299-9246-CAE57CC908FB}"/>
              </a:ext>
            </a:extLst>
          </p:cNvPr>
          <p:cNvSpPr/>
          <p:nvPr/>
        </p:nvSpPr>
        <p:spPr>
          <a:xfrm>
            <a:off x="5850532" y="3135481"/>
            <a:ext cx="8691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90s…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xmlns="" id="{B128DB80-F07B-4E01-8F73-75DA5E5EBCB6}"/>
              </a:ext>
            </a:extLst>
          </p:cNvPr>
          <p:cNvCxnSpPr>
            <a:cxnSpLocks/>
          </p:cNvCxnSpPr>
          <p:nvPr/>
        </p:nvCxnSpPr>
        <p:spPr>
          <a:xfrm>
            <a:off x="539287" y="5364391"/>
            <a:ext cx="351339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673F628B-9B0B-4307-B818-A12A7C3BC395}"/>
              </a:ext>
            </a:extLst>
          </p:cNvPr>
          <p:cNvCxnSpPr>
            <a:cxnSpLocks/>
          </p:cNvCxnSpPr>
          <p:nvPr/>
        </p:nvCxnSpPr>
        <p:spPr>
          <a:xfrm flipV="1">
            <a:off x="4128881" y="5353041"/>
            <a:ext cx="1824462" cy="11351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7EBAF178-A95C-4D06-9AC8-2DE08AB14607}"/>
              </a:ext>
            </a:extLst>
          </p:cNvPr>
          <p:cNvSpPr/>
          <p:nvPr/>
        </p:nvSpPr>
        <p:spPr>
          <a:xfrm>
            <a:off x="3559215" y="4656505"/>
            <a:ext cx="29177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Limited computational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0E0FD195-66B2-4E94-830C-DB75B3C2F263}"/>
              </a:ext>
            </a:extLst>
          </p:cNvPr>
          <p:cNvCxnSpPr>
            <a:cxnSpLocks/>
          </p:cNvCxnSpPr>
          <p:nvPr/>
        </p:nvCxnSpPr>
        <p:spPr>
          <a:xfrm flipV="1">
            <a:off x="6145539" y="5353041"/>
            <a:ext cx="2284838" cy="1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391A81D5-854C-4AA2-AFB1-069E7E6C4327}"/>
              </a:ext>
            </a:extLst>
          </p:cNvPr>
          <p:cNvSpPr/>
          <p:nvPr/>
        </p:nvSpPr>
        <p:spPr>
          <a:xfrm>
            <a:off x="6455088" y="2294305"/>
            <a:ext cx="9124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MELD</a:t>
            </a:r>
          </a:p>
          <a:p>
            <a:pPr algn="ctr"/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2002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xmlns="" id="{3CFFB49F-4F15-4178-B8DB-92EAD58B7BC9}"/>
              </a:ext>
            </a:extLst>
          </p:cNvPr>
          <p:cNvSpPr/>
          <p:nvPr/>
        </p:nvSpPr>
        <p:spPr>
          <a:xfrm>
            <a:off x="6842568" y="2971721"/>
            <a:ext cx="137469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74F91046-7B58-49F3-B886-37820CFB0BE2}"/>
              </a:ext>
            </a:extLst>
          </p:cNvPr>
          <p:cNvSpPr/>
          <p:nvPr/>
        </p:nvSpPr>
        <p:spPr>
          <a:xfrm>
            <a:off x="7687233" y="2981113"/>
            <a:ext cx="137469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811CDCE8-A1FD-4B07-BAFE-C81A55E950D2}"/>
              </a:ext>
            </a:extLst>
          </p:cNvPr>
          <p:cNvSpPr/>
          <p:nvPr/>
        </p:nvSpPr>
        <p:spPr>
          <a:xfrm>
            <a:off x="6995196" y="3114182"/>
            <a:ext cx="15392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MELD-Plus</a:t>
            </a:r>
          </a:p>
          <a:p>
            <a:pPr algn="ctr"/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13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7" grpId="0"/>
      <p:bldP spid="21" grpId="0"/>
      <p:bldP spid="23" grpId="0"/>
      <p:bldP spid="25" grpId="0"/>
      <p:bldP spid="26" grpId="0" animBg="1"/>
      <p:bldP spid="28" grpId="0"/>
      <p:bldP spid="29" grpId="0"/>
      <p:bldP spid="41" grpId="0" animBg="1"/>
      <p:bldP spid="42" grpId="0"/>
      <p:bldP spid="49" grpId="0"/>
      <p:bldP spid="59" grpId="0"/>
      <p:bldP spid="60" grpId="0" animBg="1"/>
      <p:bldP spid="61" grpId="0" animBg="1"/>
      <p:bldP spid="6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2400" y="228601"/>
            <a:ext cx="8610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altLang="en-US" sz="27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Could data help identifying patients with insomnia?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E92F96D-3B15-459C-81C2-F9AE2A01A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66800"/>
            <a:ext cx="8153400" cy="471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9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04800" y="228601"/>
            <a:ext cx="8610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altLang="en-US" sz="28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are EMRBots?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EE286F1-C4C2-4F85-A16D-B319664DB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50" y="2267586"/>
            <a:ext cx="8814750" cy="2533014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76200" y="1371600"/>
            <a:ext cx="891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Motivation: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a small number of individuals are given permission to access EMRs. </a:t>
            </a:r>
          </a:p>
        </p:txBody>
      </p:sp>
    </p:spTree>
    <p:extLst>
      <p:ext uri="{BB962C8B-B14F-4D97-AF65-F5344CB8AC3E}">
        <p14:creationId xmlns:p14="http://schemas.microsoft.com/office/powerpoint/2010/main" val="380089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04800" y="228601"/>
            <a:ext cx="8610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altLang="en-US" sz="28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Are there good tutorials that actually demonstrate how to use EMRBots?</a:t>
            </a:r>
          </a:p>
        </p:txBody>
      </p:sp>
      <p:sp>
        <p:nvSpPr>
          <p:cNvPr id="2" name="Rectangle 1"/>
          <p:cNvSpPr/>
          <p:nvPr/>
        </p:nvSpPr>
        <p:spPr>
          <a:xfrm>
            <a:off x="304800" y="2413338"/>
            <a:ext cx="838200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Mayampurath A, Johnson J.</a:t>
            </a:r>
            <a:endParaRPr lang="en-US" sz="2800" dirty="0"/>
          </a:p>
          <a:p>
            <a:r>
              <a:rPr lang="en-US" sz="2800" dirty="0"/>
              <a:t>Statistical modeling of clinical data.</a:t>
            </a:r>
          </a:p>
          <a:p>
            <a:r>
              <a:rPr lang="en-US" sz="2400" dirty="0"/>
              <a:t>Center for Research Informatics at the University of Chicago.</a:t>
            </a:r>
          </a:p>
          <a:p>
            <a:endParaRPr lang="en-US" sz="2800" dirty="0"/>
          </a:p>
          <a:p>
            <a:r>
              <a:rPr lang="en-US" sz="1600" u="sng" dirty="0">
                <a:hlinkClick r:id="rId3"/>
              </a:rPr>
              <a:t>http://cri.uchicago.edu/wp-content/uploads/2018/02/CRI_StatisticalModeling_Methods.pdf</a:t>
            </a:r>
            <a:endParaRPr lang="en-US" sz="1600" u="sng" dirty="0"/>
          </a:p>
        </p:txBody>
      </p:sp>
      <p:sp>
        <p:nvSpPr>
          <p:cNvPr id="3" name="Rectangle 2"/>
          <p:cNvSpPr/>
          <p:nvPr/>
        </p:nvSpPr>
        <p:spPr>
          <a:xfrm>
            <a:off x="1447800" y="1447800"/>
            <a:ext cx="11338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3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Yes!</a:t>
            </a:r>
            <a:endParaRPr lang="en-US" sz="3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93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0E36D202-8450-4C19-ADB2-CFC46174F92F}"/>
              </a:ext>
            </a:extLst>
          </p:cNvPr>
          <p:cNvCxnSpPr>
            <a:cxnSpLocks/>
          </p:cNvCxnSpPr>
          <p:nvPr/>
        </p:nvCxnSpPr>
        <p:spPr>
          <a:xfrm>
            <a:off x="549922" y="3053328"/>
            <a:ext cx="7880455" cy="0"/>
          </a:xfrm>
          <a:prstGeom prst="line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C3526078-9C7D-4299-9246-CAE57CC908FB}"/>
              </a:ext>
            </a:extLst>
          </p:cNvPr>
          <p:cNvSpPr/>
          <p:nvPr/>
        </p:nvSpPr>
        <p:spPr>
          <a:xfrm>
            <a:off x="546609" y="3127176"/>
            <a:ext cx="8691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90s…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391A81D5-854C-4AA2-AFB1-069E7E6C4327}"/>
              </a:ext>
            </a:extLst>
          </p:cNvPr>
          <p:cNvSpPr/>
          <p:nvPr/>
        </p:nvSpPr>
        <p:spPr>
          <a:xfrm>
            <a:off x="1151165" y="2286000"/>
            <a:ext cx="9124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MELD</a:t>
            </a:r>
          </a:p>
          <a:p>
            <a:pPr algn="ctr"/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2002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xmlns="" id="{3CFFB49F-4F15-4178-B8DB-92EAD58B7BC9}"/>
              </a:ext>
            </a:extLst>
          </p:cNvPr>
          <p:cNvSpPr/>
          <p:nvPr/>
        </p:nvSpPr>
        <p:spPr>
          <a:xfrm>
            <a:off x="1538645" y="2963416"/>
            <a:ext cx="137469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74F91046-7B58-49F3-B886-37820CFB0BE2}"/>
              </a:ext>
            </a:extLst>
          </p:cNvPr>
          <p:cNvSpPr/>
          <p:nvPr/>
        </p:nvSpPr>
        <p:spPr>
          <a:xfrm>
            <a:off x="2505633" y="2972808"/>
            <a:ext cx="137469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811CDCE8-A1FD-4B07-BAFE-C81A55E950D2}"/>
              </a:ext>
            </a:extLst>
          </p:cNvPr>
          <p:cNvSpPr/>
          <p:nvPr/>
        </p:nvSpPr>
        <p:spPr>
          <a:xfrm>
            <a:off x="1813596" y="3105877"/>
            <a:ext cx="15392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MELD-Plus</a:t>
            </a:r>
          </a:p>
          <a:p>
            <a:pPr algn="ctr"/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4CFAFAE7-6026-41D9-AA83-4A3724449E90}"/>
              </a:ext>
            </a:extLst>
          </p:cNvPr>
          <p:cNvSpPr/>
          <p:nvPr/>
        </p:nvSpPr>
        <p:spPr>
          <a:xfrm>
            <a:off x="3581400" y="2972808"/>
            <a:ext cx="137469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757D9B42-8DCA-41CD-91B1-35A58183BE62}"/>
              </a:ext>
            </a:extLst>
          </p:cNvPr>
          <p:cNvSpPr/>
          <p:nvPr/>
        </p:nvSpPr>
        <p:spPr>
          <a:xfrm>
            <a:off x="2833213" y="2263914"/>
            <a:ext cx="15937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HMS at IBM</a:t>
            </a:r>
          </a:p>
          <a:p>
            <a:pPr algn="ctr"/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ECEB921D-5877-4CF0-87A1-A82A1F771F4A}"/>
              </a:ext>
            </a:extLst>
          </p:cNvPr>
          <p:cNvSpPr/>
          <p:nvPr/>
        </p:nvSpPr>
        <p:spPr>
          <a:xfrm>
            <a:off x="4070746" y="3124200"/>
            <a:ext cx="37016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What can we do further</a:t>
            </a:r>
          </a:p>
          <a:p>
            <a:r>
              <a:rPr lang="en-US" sz="2000" b="1" dirty="0">
                <a:solidFill>
                  <a:srgbClr val="00B05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to disrupt health using data?</a:t>
            </a:r>
            <a:endParaRPr lang="en-US" sz="2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8FF0E798-30C8-493E-8FE7-4BC58969F99D}"/>
              </a:ext>
            </a:extLst>
          </p:cNvPr>
          <p:cNvSpPr/>
          <p:nvPr/>
        </p:nvSpPr>
        <p:spPr>
          <a:xfrm>
            <a:off x="7800710" y="2994894"/>
            <a:ext cx="137469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FE60188E-1E97-4082-8078-C386953CF428}"/>
              </a:ext>
            </a:extLst>
          </p:cNvPr>
          <p:cNvSpPr/>
          <p:nvPr/>
        </p:nvSpPr>
        <p:spPr>
          <a:xfrm>
            <a:off x="7471706" y="2571690"/>
            <a:ext cx="7553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2073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5F88477-059C-4020-A591-2CB0DBD8C436}"/>
              </a:ext>
            </a:extLst>
          </p:cNvPr>
          <p:cNvSpPr/>
          <p:nvPr/>
        </p:nvSpPr>
        <p:spPr>
          <a:xfrm>
            <a:off x="4774146" y="3810883"/>
            <a:ext cx="268663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EMR analysis</a:t>
            </a:r>
          </a:p>
          <a:p>
            <a:pPr marL="102870"/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 modeling</a:t>
            </a:r>
          </a:p>
          <a:p>
            <a:pPr marL="102870"/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 classification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F911821E-8F77-485A-931A-B456192F4D7C}"/>
              </a:ext>
            </a:extLst>
          </p:cNvPr>
          <p:cNvSpPr/>
          <p:nvPr/>
        </p:nvSpPr>
        <p:spPr>
          <a:xfrm>
            <a:off x="4800600" y="4734213"/>
            <a:ext cx="333937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Human-computer interaction</a:t>
            </a:r>
          </a:p>
          <a:p>
            <a:pPr marL="102870"/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support</a:t>
            </a:r>
          </a:p>
          <a:p>
            <a:pPr marL="102870"/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CA02F2A0-98C4-426A-B326-8FC4AD1DC738}"/>
              </a:ext>
            </a:extLst>
          </p:cNvPr>
          <p:cNvSpPr/>
          <p:nvPr/>
        </p:nvSpPr>
        <p:spPr>
          <a:xfrm>
            <a:off x="304800" y="304800"/>
            <a:ext cx="84409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Beyond this workshop</a:t>
            </a:r>
          </a:p>
        </p:txBody>
      </p:sp>
    </p:spTree>
    <p:extLst>
      <p:ext uri="{BB962C8B-B14F-4D97-AF65-F5344CB8AC3E}">
        <p14:creationId xmlns:p14="http://schemas.microsoft.com/office/powerpoint/2010/main" val="183647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  <p:bldP spid="34" grpId="0"/>
      <p:bldP spid="35" grpId="0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3A31-BBE9-44D6-A40E-46D1E84FF077}" type="slidenum">
              <a:rPr lang="en-US" smtClean="0"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7DFB667-103F-471D-9F7F-3D7BE4570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66800"/>
            <a:ext cx="7467600" cy="49450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FC82F92-6996-4BBA-969D-6BD8251850B9}"/>
              </a:ext>
            </a:extLst>
          </p:cNvPr>
          <p:cNvSpPr/>
          <p:nvPr/>
        </p:nvSpPr>
        <p:spPr>
          <a:xfrm>
            <a:off x="304800" y="304800"/>
            <a:ext cx="84409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Prediction !=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85746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304800" y="2209800"/>
            <a:ext cx="84582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A use case:</a:t>
            </a:r>
          </a:p>
          <a:p>
            <a:pPr algn="ctr"/>
            <a:r>
              <a:rPr lang="en-US" sz="4400" b="1" dirty="0"/>
              <a:t>A Prediction Model to Assess Mortality Risk in Cirrhosis</a:t>
            </a:r>
            <a:endParaRPr lang="en-US" sz="4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3A31-BBE9-44D6-A40E-46D1E84FF0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22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304800" y="76200"/>
            <a:ext cx="63526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Schedule</a:t>
            </a:r>
          </a:p>
        </p:txBody>
      </p:sp>
      <p:cxnSp>
        <p:nvCxnSpPr>
          <p:cNvPr id="74" name="Straight Connector 73"/>
          <p:cNvCxnSpPr>
            <a:cxnSpLocks/>
          </p:cNvCxnSpPr>
          <p:nvPr/>
        </p:nvCxnSpPr>
        <p:spPr>
          <a:xfrm>
            <a:off x="535841" y="5201959"/>
            <a:ext cx="7880455" cy="0"/>
          </a:xfrm>
          <a:prstGeom prst="line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980551" y="5119469"/>
            <a:ext cx="137469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228600" y="685800"/>
            <a:ext cx="4419601" cy="2477601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Guest lectures</a:t>
            </a:r>
          </a:p>
          <a:p>
            <a:pPr marL="91440" indent="-9144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Florence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an IBM Master Inventor and a senior architect, will share her extensive experience in inventing.</a:t>
            </a:r>
          </a:p>
          <a:p>
            <a:pPr marL="91440" indent="-9144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FX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will share of his extensive experience as a physician, working also for start-ups and with IBM Research and Watson Health.</a:t>
            </a:r>
          </a:p>
          <a:p>
            <a:pPr marL="91440" indent="-9144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Yoonyoung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a Harvard graduate, will give an introductory overview of a variety of statistical approaches.</a:t>
            </a:r>
          </a:p>
        </p:txBody>
      </p:sp>
      <p:sp>
        <p:nvSpPr>
          <p:cNvPr id="66" name="Oval 65"/>
          <p:cNvSpPr/>
          <p:nvPr/>
        </p:nvSpPr>
        <p:spPr>
          <a:xfrm>
            <a:off x="3156676" y="5125759"/>
            <a:ext cx="137469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1049285" y="3186331"/>
            <a:ext cx="1" cy="1838002"/>
          </a:xfrm>
          <a:prstGeom prst="line">
            <a:avLst/>
          </a:prstGeom>
          <a:ln w="22225">
            <a:solidFill>
              <a:schemeClr val="bg1">
                <a:lumMod val="50000"/>
              </a:schemeClr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1295400" y="3833336"/>
            <a:ext cx="3886200" cy="738664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electronic medical records</a:t>
            </a:r>
          </a:p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What are EMRs and what is valuable about them? Go through several use cases.</a:t>
            </a:r>
          </a:p>
        </p:txBody>
      </p:sp>
      <p:cxnSp>
        <p:nvCxnSpPr>
          <p:cNvPr id="117" name="Straight Connector 116"/>
          <p:cNvCxnSpPr/>
          <p:nvPr/>
        </p:nvCxnSpPr>
        <p:spPr>
          <a:xfrm>
            <a:off x="3225410" y="4648200"/>
            <a:ext cx="0" cy="440748"/>
          </a:xfrm>
          <a:prstGeom prst="line">
            <a:avLst/>
          </a:prstGeom>
          <a:ln w="22225">
            <a:solidFill>
              <a:schemeClr val="bg1">
                <a:lumMod val="50000"/>
              </a:schemeClr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57200" y="5257800"/>
            <a:ext cx="11528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March 5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4876800" y="5257800"/>
            <a:ext cx="12955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March 12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5" name="Straight Connector 124"/>
          <p:cNvCxnSpPr>
            <a:cxnSpLocks/>
          </p:cNvCxnSpPr>
          <p:nvPr/>
        </p:nvCxnSpPr>
        <p:spPr>
          <a:xfrm>
            <a:off x="535841" y="6248400"/>
            <a:ext cx="7880455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/>
          <p:cNvSpPr/>
          <p:nvPr/>
        </p:nvSpPr>
        <p:spPr>
          <a:xfrm>
            <a:off x="838200" y="5791200"/>
            <a:ext cx="73243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Disrupting medicine using electronic medical records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DD6E30A2-B874-455A-A02F-DFF64E1BCAAA}"/>
              </a:ext>
            </a:extLst>
          </p:cNvPr>
          <p:cNvSpPr/>
          <p:nvPr/>
        </p:nvSpPr>
        <p:spPr>
          <a:xfrm>
            <a:off x="5416025" y="5118556"/>
            <a:ext cx="137469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C72CEFB3-E3B0-4583-B1F3-A97825353CE2}"/>
              </a:ext>
            </a:extLst>
          </p:cNvPr>
          <p:cNvCxnSpPr>
            <a:cxnSpLocks/>
          </p:cNvCxnSpPr>
          <p:nvPr/>
        </p:nvCxnSpPr>
        <p:spPr>
          <a:xfrm>
            <a:off x="5484759" y="3733800"/>
            <a:ext cx="0" cy="1290533"/>
          </a:xfrm>
          <a:prstGeom prst="line">
            <a:avLst/>
          </a:prstGeom>
          <a:ln w="22225">
            <a:solidFill>
              <a:schemeClr val="bg1">
                <a:lumMod val="50000"/>
              </a:schemeClr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619693" y="5257800"/>
            <a:ext cx="11528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March 7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653539" y="3352800"/>
            <a:ext cx="2985261" cy="307777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R using EMRBots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324600" y="5257800"/>
            <a:ext cx="17940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Next lectures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DD6E30A2-B874-455A-A02F-DFF64E1BCAAA}"/>
              </a:ext>
            </a:extLst>
          </p:cNvPr>
          <p:cNvSpPr/>
          <p:nvPr/>
        </p:nvSpPr>
        <p:spPr>
          <a:xfrm>
            <a:off x="7315200" y="5128168"/>
            <a:ext cx="137469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C72CEFB3-E3B0-4583-B1F3-A97825353CE2}"/>
              </a:ext>
            </a:extLst>
          </p:cNvPr>
          <p:cNvCxnSpPr>
            <a:cxnSpLocks/>
          </p:cNvCxnSpPr>
          <p:nvPr/>
        </p:nvCxnSpPr>
        <p:spPr>
          <a:xfrm>
            <a:off x="7383934" y="4186255"/>
            <a:ext cx="0" cy="919145"/>
          </a:xfrm>
          <a:prstGeom prst="line">
            <a:avLst/>
          </a:prstGeom>
          <a:ln w="22225">
            <a:solidFill>
              <a:schemeClr val="bg1">
                <a:lumMod val="50000"/>
              </a:schemeClr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5777739" y="1221700"/>
            <a:ext cx="3213861" cy="2831544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the “Right Heart Catheterization Dataset” made available by Vanderbilt university</a:t>
            </a:r>
          </a:p>
          <a:p>
            <a:pPr marL="91440" indent="-9144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Team 1: Is “right heart catheterization” beneficial to patients? Is it beneficial to certain patients but harmful to others?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Team 2: Is “right heart catheterization” beneficial to patients? Explore “confounding” (one of the most common biases in observational databases).</a:t>
            </a:r>
          </a:p>
        </p:txBody>
      </p:sp>
    </p:spTree>
    <p:extLst>
      <p:ext uri="{BB962C8B-B14F-4D97-AF65-F5344CB8AC3E}">
        <p14:creationId xmlns:p14="http://schemas.microsoft.com/office/powerpoint/2010/main" val="102379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116" grpId="0" animBg="1"/>
      <p:bldP spid="123" grpId="0"/>
      <p:bldP spid="131" grpId="0"/>
      <p:bldP spid="26" grpId="0" animBg="1"/>
      <p:bldP spid="29" grpId="0"/>
      <p:bldP spid="30" grpId="0" animBg="1"/>
      <p:bldP spid="32" grpId="0"/>
      <p:bldP spid="33" grpId="0" animBg="1"/>
      <p:bldP spid="3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Temp\7568c9da-0b9d-40b2-824e-f5fa1e014f13-original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06" y="152400"/>
            <a:ext cx="8694294" cy="66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46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3A31-BBE9-44D6-A40E-46D1E84FF077}" type="slidenum">
              <a:rPr lang="en-US" smtClean="0"/>
              <a:t>21</a:t>
            </a:fld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381000" y="304800"/>
            <a:ext cx="8153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What is known?</a:t>
            </a:r>
          </a:p>
        </p:txBody>
      </p:sp>
      <p:sp>
        <p:nvSpPr>
          <p:cNvPr id="6" name="Rectangle 5"/>
          <p:cNvSpPr/>
          <p:nvPr/>
        </p:nvSpPr>
        <p:spPr>
          <a:xfrm>
            <a:off x="339670" y="2952690"/>
            <a:ext cx="87281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Identifying patients at high risk for mortality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" y="1520279"/>
            <a:ext cx="8991600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182880">
              <a:buFont typeface="Arial" panose="020B0604020202020204" pitchFamily="34" charset="0"/>
              <a:buChar char="•"/>
            </a:pPr>
            <a:r>
              <a:rPr lang="en-US" b="1" dirty="0"/>
              <a:t>Cirrhosis-related complications account for 1.1% and 1.8% of all deaths in the United States and Europe, respectively.</a:t>
            </a:r>
            <a:r>
              <a:rPr lang="en-US" sz="1900" b="1" baseline="30000" dirty="0"/>
              <a:t>1,2</a:t>
            </a:r>
            <a:endParaRPr lang="en-US" sz="1000" b="1" dirty="0"/>
          </a:p>
        </p:txBody>
      </p:sp>
      <p:sp>
        <p:nvSpPr>
          <p:cNvPr id="9" name="Rectangle 8"/>
          <p:cNvSpPr/>
          <p:nvPr/>
        </p:nvSpPr>
        <p:spPr>
          <a:xfrm>
            <a:off x="339670" y="1104036"/>
            <a:ext cx="65183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Cirrhosis</a:t>
            </a:r>
          </a:p>
        </p:txBody>
      </p:sp>
      <p:sp>
        <p:nvSpPr>
          <p:cNvPr id="5" name="Rectangle 4"/>
          <p:cNvSpPr/>
          <p:nvPr/>
        </p:nvSpPr>
        <p:spPr>
          <a:xfrm>
            <a:off x="381000" y="4572000"/>
            <a:ext cx="4495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1. Kim et al. 2002.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81000" y="5257800"/>
            <a:ext cx="44014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4. Malinchoc et al. 2000.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1000" y="4800600"/>
            <a:ext cx="44014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2. Blachier et al. 2013.</a:t>
            </a:r>
          </a:p>
        </p:txBody>
      </p:sp>
      <p:sp>
        <p:nvSpPr>
          <p:cNvPr id="7" name="Rectangle 6"/>
          <p:cNvSpPr/>
          <p:nvPr/>
        </p:nvSpPr>
        <p:spPr>
          <a:xfrm>
            <a:off x="381000" y="5029200"/>
            <a:ext cx="44014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3. Rakoski et al. 2012.</a:t>
            </a:r>
          </a:p>
        </p:txBody>
      </p:sp>
      <p:sp>
        <p:nvSpPr>
          <p:cNvPr id="8" name="Rectangle 7"/>
          <p:cNvSpPr/>
          <p:nvPr/>
        </p:nvSpPr>
        <p:spPr>
          <a:xfrm>
            <a:off x="381000" y="5486400"/>
            <a:ext cx="44014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5. Kamath M et al. 2001.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0999" y="5715000"/>
            <a:ext cx="86196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6. Mulligan and Hirose (Organ Procurement and Transplantation Network (OPTN) / United Network </a:t>
            </a:r>
          </a:p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     for Organ Sharing (UNOS), Liver and Intestinal Organ Transplantation Committee). 2014.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200" y="2209800"/>
            <a:ext cx="85742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182880">
              <a:buFont typeface="Arial" panose="020B0604020202020204" pitchFamily="34" charset="0"/>
              <a:buChar char="•"/>
            </a:pPr>
            <a:r>
              <a:rPr lang="en-US" b="1" dirty="0"/>
              <a:t>Individuals with cirrhosis suffer from significantly worse health status and greater disability compared to those without cirrhosis.</a:t>
            </a:r>
            <a:r>
              <a:rPr lang="en-US" b="1" baseline="30000" dirty="0"/>
              <a:t>3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0" y="3392269"/>
            <a:ext cx="906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b="1" dirty="0"/>
              <a:t>The MELD score has been widely adopted to predict patient outcomes in cirrhosis.</a:t>
            </a:r>
            <a:r>
              <a:rPr lang="en-US" b="1" baseline="30000" dirty="0"/>
              <a:t>4,5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761601"/>
            <a:ext cx="90006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b="1" dirty="0"/>
              <a:t>The MELD-Na score (an extended version of MELD incorporating sodium), has been recently adopted for liver transplant allocation.</a:t>
            </a:r>
            <a:r>
              <a:rPr lang="en-US" b="1" baseline="30000" dirty="0"/>
              <a:t>6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0035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5" grpId="0"/>
      <p:bldP spid="15" grpId="0"/>
      <p:bldP spid="3" grpId="0"/>
      <p:bldP spid="7" grpId="0"/>
      <p:bldP spid="8" grpId="0"/>
      <p:bldP spid="10" grpId="0"/>
      <p:bldP spid="12" grpId="0"/>
      <p:bldP spid="13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/>
        </p:nvSpPr>
        <p:spPr>
          <a:xfrm>
            <a:off x="1142682" y="1331951"/>
            <a:ext cx="3201037" cy="263044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5" name="Straight Connector 4"/>
          <p:cNvCxnSpPr/>
          <p:nvPr/>
        </p:nvCxnSpPr>
        <p:spPr>
          <a:xfrm>
            <a:off x="400968" y="3619173"/>
            <a:ext cx="8361197" cy="7889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1752600" y="3546397"/>
            <a:ext cx="137469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cxnSp>
        <p:nvCxnSpPr>
          <p:cNvPr id="20" name="Straight Connector 19"/>
          <p:cNvCxnSpPr/>
          <p:nvPr/>
        </p:nvCxnSpPr>
        <p:spPr>
          <a:xfrm>
            <a:off x="1828801" y="3048001"/>
            <a:ext cx="0" cy="439171"/>
          </a:xfrm>
          <a:prstGeom prst="line">
            <a:avLst/>
          </a:prstGeom>
          <a:ln w="22225">
            <a:solidFill>
              <a:schemeClr val="tx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371600" y="2463225"/>
            <a:ext cx="9619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/>
              <a:t>Patient</a:t>
            </a:r>
          </a:p>
          <a:p>
            <a:pPr algn="ctr"/>
            <a:r>
              <a:rPr lang="en-US" sz="1600" b="1" dirty="0"/>
              <a:t>admitted</a:t>
            </a:r>
          </a:p>
        </p:txBody>
      </p:sp>
      <p:sp>
        <p:nvSpPr>
          <p:cNvPr id="78" name="Oval 77"/>
          <p:cNvSpPr/>
          <p:nvPr/>
        </p:nvSpPr>
        <p:spPr>
          <a:xfrm>
            <a:off x="6110613" y="3550862"/>
            <a:ext cx="137469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cxnSp>
        <p:nvCxnSpPr>
          <p:cNvPr id="48" name="Straight Connector 47"/>
          <p:cNvCxnSpPr/>
          <p:nvPr/>
        </p:nvCxnSpPr>
        <p:spPr>
          <a:xfrm>
            <a:off x="6171883" y="3622597"/>
            <a:ext cx="0" cy="1178003"/>
          </a:xfrm>
          <a:prstGeom prst="line">
            <a:avLst/>
          </a:prstGeom>
          <a:ln w="22225">
            <a:solidFill>
              <a:schemeClr val="tx1"/>
            </a:solidFill>
            <a:prstDash val="dash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642351" y="4566166"/>
            <a:ext cx="2453331" cy="5834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419282" y="4191000"/>
            <a:ext cx="8256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/>
              <a:t>90 days</a:t>
            </a:r>
          </a:p>
        </p:txBody>
      </p:sp>
      <p:cxnSp>
        <p:nvCxnSpPr>
          <p:cNvPr id="35" name="Straight Connector 34"/>
          <p:cNvCxnSpPr/>
          <p:nvPr/>
        </p:nvCxnSpPr>
        <p:spPr>
          <a:xfrm flipH="1">
            <a:off x="6248083" y="4566166"/>
            <a:ext cx="2514082" cy="1380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228600" y="304800"/>
            <a:ext cx="8153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Prediction model</a:t>
            </a:r>
          </a:p>
        </p:txBody>
      </p:sp>
      <p:sp>
        <p:nvSpPr>
          <p:cNvPr id="43" name="Oval 42"/>
          <p:cNvSpPr/>
          <p:nvPr/>
        </p:nvSpPr>
        <p:spPr>
          <a:xfrm>
            <a:off x="3504882" y="3542972"/>
            <a:ext cx="137469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5" name="Rectangle 44"/>
          <p:cNvSpPr/>
          <p:nvPr/>
        </p:nvSpPr>
        <p:spPr>
          <a:xfrm>
            <a:off x="4857221" y="2362201"/>
            <a:ext cx="13052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/>
              <a:t>Patient died?</a:t>
            </a:r>
          </a:p>
          <a:p>
            <a:pPr algn="ctr"/>
            <a:r>
              <a:rPr lang="en-US" sz="1600" b="1" dirty="0"/>
              <a:t>Yes/No</a:t>
            </a:r>
          </a:p>
        </p:txBody>
      </p:sp>
      <p:sp>
        <p:nvSpPr>
          <p:cNvPr id="4" name="Rectangle 3"/>
          <p:cNvSpPr/>
          <p:nvPr/>
        </p:nvSpPr>
        <p:spPr>
          <a:xfrm>
            <a:off x="1142682" y="1371600"/>
            <a:ext cx="319912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An inpatient cirrhosis admission</a:t>
            </a:r>
          </a:p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(identified by a combination of an ICD9 code and a mention of “cirrhosis” in the discharge report)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048000" y="2463225"/>
            <a:ext cx="1104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/>
              <a:t>Patient</a:t>
            </a:r>
          </a:p>
          <a:p>
            <a:pPr algn="ctr"/>
            <a:r>
              <a:rPr lang="en-US" sz="1600" b="1" dirty="0"/>
              <a:t>discharged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3581082" y="3048001"/>
            <a:ext cx="0" cy="439171"/>
          </a:xfrm>
          <a:prstGeom prst="line">
            <a:avLst/>
          </a:prstGeom>
          <a:ln w="22225">
            <a:solidFill>
              <a:schemeClr val="tx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Left Brace 39"/>
          <p:cNvSpPr/>
          <p:nvPr/>
        </p:nvSpPr>
        <p:spPr>
          <a:xfrm rot="5400000">
            <a:off x="4651615" y="1901269"/>
            <a:ext cx="457197" cy="2598265"/>
          </a:xfrm>
          <a:prstGeom prst="leftBrace">
            <a:avLst>
              <a:gd name="adj1" fmla="val 8333"/>
              <a:gd name="adj2" fmla="val 2370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42" name="Straight Connector 41"/>
          <p:cNvCxnSpPr/>
          <p:nvPr/>
        </p:nvCxnSpPr>
        <p:spPr>
          <a:xfrm flipH="1">
            <a:off x="3573616" y="3581401"/>
            <a:ext cx="7784" cy="1219199"/>
          </a:xfrm>
          <a:prstGeom prst="line">
            <a:avLst/>
          </a:prstGeom>
          <a:ln w="22225">
            <a:solidFill>
              <a:schemeClr val="tx1"/>
            </a:solidFill>
            <a:prstDash val="dash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00968" y="4572000"/>
            <a:ext cx="3180114" cy="1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1142682" y="4191000"/>
            <a:ext cx="24027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/>
              <a:t>114 Variables (12 months)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248400" y="3911025"/>
            <a:ext cx="25137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/>
              <a:t>For a patient who survived:</a:t>
            </a:r>
          </a:p>
          <a:p>
            <a:pPr algn="ctr"/>
            <a:r>
              <a:rPr lang="en-US" sz="1600" b="1" dirty="0"/>
              <a:t>has ≥ 1 EMR facts</a:t>
            </a:r>
          </a:p>
        </p:txBody>
      </p:sp>
      <p:sp>
        <p:nvSpPr>
          <p:cNvPr id="25" name="Left Brace 24"/>
          <p:cNvSpPr/>
          <p:nvPr/>
        </p:nvSpPr>
        <p:spPr>
          <a:xfrm rot="16200000" flipV="1">
            <a:off x="4387828" y="1263628"/>
            <a:ext cx="368344" cy="8686800"/>
          </a:xfrm>
          <a:prstGeom prst="leftBrace">
            <a:avLst>
              <a:gd name="adj1" fmla="val 8333"/>
              <a:gd name="adj2" fmla="val 5041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Rectangle 5"/>
          <p:cNvSpPr/>
          <p:nvPr/>
        </p:nvSpPr>
        <p:spPr>
          <a:xfrm>
            <a:off x="990600" y="5867400"/>
            <a:ext cx="7086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4,781 cirrhosis related admissions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</a:rPr>
              <a:t>(778 resulted death within 90 days of discharge date)</a:t>
            </a:r>
          </a:p>
        </p:txBody>
      </p:sp>
      <p:sp>
        <p:nvSpPr>
          <p:cNvPr id="4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CA03A31-BBE9-44D6-A40E-46D1E84FF077}" type="slidenum">
              <a:rPr lang="en-US" smtClean="0"/>
              <a:t>22</a:t>
            </a:fld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304800" y="838200"/>
            <a:ext cx="8304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Of a population of 314,292 patients seen at two Boston area tertiary referral centers:</a:t>
            </a:r>
          </a:p>
        </p:txBody>
      </p:sp>
      <p:sp>
        <p:nvSpPr>
          <p:cNvPr id="2" name="Rectangle 1"/>
          <p:cNvSpPr/>
          <p:nvPr/>
        </p:nvSpPr>
        <p:spPr>
          <a:xfrm>
            <a:off x="1066800" y="4800600"/>
            <a:ext cx="7086600" cy="6463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We excluded elective admissions: liver biopsy, radiofrequency ablation, transarterial chemoembolization, hepatic resection, or liver transplant. </a:t>
            </a:r>
          </a:p>
        </p:txBody>
      </p:sp>
    </p:spTree>
    <p:extLst>
      <p:ext uri="{BB962C8B-B14F-4D97-AF65-F5344CB8AC3E}">
        <p14:creationId xmlns:p14="http://schemas.microsoft.com/office/powerpoint/2010/main" val="206287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41" grpId="0" animBg="1"/>
      <p:bldP spid="21" grpId="0"/>
      <p:bldP spid="78" grpId="0" animBg="1"/>
      <p:bldP spid="51" grpId="0"/>
      <p:bldP spid="43" grpId="0" animBg="1"/>
      <p:bldP spid="45" grpId="0"/>
      <p:bldP spid="4" grpId="0"/>
      <p:bldP spid="34" grpId="0"/>
      <p:bldP spid="40" grpId="0" animBg="1"/>
      <p:bldP spid="54" grpId="0"/>
      <p:bldP spid="75" grpId="0"/>
      <p:bldP spid="25" grpId="0" animBg="1"/>
      <p:bldP spid="6" grpId="0"/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3A31-BBE9-44D6-A40E-46D1E84FF077}" type="slidenum">
              <a:rPr lang="en-US" smtClean="0"/>
              <a:t>23</a:t>
            </a:fld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81000" y="304800"/>
            <a:ext cx="8153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Variables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78256" y="304800"/>
            <a:ext cx="2060944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Total of 114 variables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85800" y="914400"/>
            <a:ext cx="7543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Socioeconomic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sz="2000" b="1" dirty="0"/>
              <a:t>Age, Gender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sz="2000" b="1" dirty="0"/>
              <a:t>Ethnicity, Marital status, Insurance type</a:t>
            </a:r>
            <a:endParaRPr lang="en-US" sz="1000" b="1" dirty="0"/>
          </a:p>
        </p:txBody>
      </p:sp>
      <p:sp>
        <p:nvSpPr>
          <p:cNvPr id="6" name="Rectangle 5"/>
          <p:cNvSpPr/>
          <p:nvPr/>
        </p:nvSpPr>
        <p:spPr>
          <a:xfrm>
            <a:off x="685800" y="2057400"/>
            <a:ext cx="5486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Medical comorbidities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sz="2000" b="1" dirty="0"/>
              <a:t>Liver related, Cardiovascular, Respiratory</a:t>
            </a:r>
          </a:p>
        </p:txBody>
      </p:sp>
      <p:sp>
        <p:nvSpPr>
          <p:cNvPr id="7" name="Rectangle 6"/>
          <p:cNvSpPr/>
          <p:nvPr/>
        </p:nvSpPr>
        <p:spPr>
          <a:xfrm>
            <a:off x="682255" y="3987463"/>
            <a:ext cx="64805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Medications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sz="2000" b="1" dirty="0"/>
              <a:t> Cardiovascular, Hepatic encephalopathy, Lipid lowering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5799" y="6153090"/>
            <a:ext cx="66393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Unstructured concepts extracted from clinical narrative notes</a:t>
            </a:r>
          </a:p>
        </p:txBody>
      </p:sp>
      <p:sp>
        <p:nvSpPr>
          <p:cNvPr id="9" name="Rectangle 8"/>
          <p:cNvSpPr/>
          <p:nvPr/>
        </p:nvSpPr>
        <p:spPr>
          <a:xfrm>
            <a:off x="685800" y="2895600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Labs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sz="2000" b="1" dirty="0"/>
              <a:t>Value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sz="2000" b="1" dirty="0"/>
              <a:t>Measured / not measured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5800" y="4797624"/>
            <a:ext cx="488794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Additional variables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sz="2000" b="1" dirty="0"/>
              <a:t>MELD score, NAFLD Fibrosis score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sz="2000" b="1" dirty="0"/>
              <a:t>BMI, Length of stay, Smoking status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sz="2000" b="1" dirty="0"/>
              <a:t># admissions preceding 12 months</a:t>
            </a:r>
          </a:p>
        </p:txBody>
      </p:sp>
    </p:spTree>
    <p:extLst>
      <p:ext uri="{BB962C8B-B14F-4D97-AF65-F5344CB8AC3E}">
        <p14:creationId xmlns:p14="http://schemas.microsoft.com/office/powerpoint/2010/main" val="247345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/>
      <p:bldP spid="7" grpId="0"/>
      <p:bldP spid="8" grpId="0"/>
      <p:bldP spid="9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3A31-BBE9-44D6-A40E-46D1E84FF077}" type="slidenum">
              <a:rPr lang="en-US" smtClean="0"/>
              <a:t>24</a:t>
            </a:fld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81000" y="304800"/>
            <a:ext cx="8153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Unstructured concepts / an example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441333" y="1905000"/>
            <a:ext cx="639786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“…In light of her acute renal failure worrisome for </a:t>
            </a:r>
            <a:r>
              <a:rPr lang="en-US" sz="2000" b="1" dirty="0">
                <a:solidFill>
                  <a:srgbClr val="FF0000"/>
                </a:solidFill>
              </a:rPr>
              <a:t>hepatorenal syndrome</a:t>
            </a:r>
            <a:r>
              <a:rPr lang="en-US" sz="2000" dirty="0"/>
              <a:t>, diuretics were held…”</a:t>
            </a:r>
          </a:p>
          <a:p>
            <a:endParaRPr lang="en-US" sz="2000" dirty="0"/>
          </a:p>
          <a:p>
            <a:r>
              <a:rPr lang="en-US" sz="2000" dirty="0"/>
              <a:t>“…found to have chronic kidney disease most likely a combination of diuretics and some component of </a:t>
            </a:r>
            <a:r>
              <a:rPr lang="en-US" sz="2000" b="1" dirty="0">
                <a:solidFill>
                  <a:srgbClr val="FF0000"/>
                </a:solidFill>
              </a:rPr>
              <a:t>hepatorenal syndrome</a:t>
            </a:r>
            <a:r>
              <a:rPr lang="en-US" sz="2000" dirty="0"/>
              <a:t>…”</a:t>
            </a:r>
          </a:p>
          <a:p>
            <a:endParaRPr lang="en-US" sz="2000" b="1" dirty="0"/>
          </a:p>
          <a:p>
            <a:r>
              <a:rPr lang="en-US" sz="2000" dirty="0"/>
              <a:t>“…Seen by Renal consult, diagnosed with </a:t>
            </a:r>
            <a:r>
              <a:rPr lang="en-US" sz="2000" b="1" dirty="0">
                <a:solidFill>
                  <a:srgbClr val="FF0000"/>
                </a:solidFill>
              </a:rPr>
              <a:t>hepatorenal syndrome</a:t>
            </a:r>
            <a:r>
              <a:rPr lang="en-US" sz="2000" dirty="0"/>
              <a:t>, started on midodrine and octreotide…”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2819400"/>
            <a:ext cx="17718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Hepatorenal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syndrome</a:t>
            </a:r>
          </a:p>
        </p:txBody>
      </p:sp>
      <p:sp>
        <p:nvSpPr>
          <p:cNvPr id="12" name="Left Brace 11"/>
          <p:cNvSpPr/>
          <p:nvPr/>
        </p:nvSpPr>
        <p:spPr>
          <a:xfrm>
            <a:off x="1932773" y="1905000"/>
            <a:ext cx="457197" cy="2819400"/>
          </a:xfrm>
          <a:prstGeom prst="leftBrace">
            <a:avLst>
              <a:gd name="adj1" fmla="val 8333"/>
              <a:gd name="adj2" fmla="val 4995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51141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416675"/>
            <a:ext cx="2133600" cy="365125"/>
          </a:xfrm>
        </p:spPr>
        <p:txBody>
          <a:bodyPr/>
          <a:lstStyle/>
          <a:p>
            <a:fld id="{CCA03A31-BBE9-44D6-A40E-46D1E84FF077}" type="slidenum">
              <a:rPr lang="en-US" smtClean="0"/>
              <a:t>25</a:t>
            </a:fld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52400" y="304800"/>
            <a:ext cx="4876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Developing a prediction model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57200" y="980419"/>
            <a:ext cx="8229600" cy="5191781"/>
            <a:chOff x="364814" y="1092170"/>
            <a:chExt cx="8524790" cy="570579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4814" y="1092170"/>
              <a:ext cx="8432193" cy="547367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098658" y="4803349"/>
              <a:ext cx="1790946" cy="17299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518399" y="6309482"/>
              <a:ext cx="1703672" cy="48847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/>
          <p:cNvSpPr/>
          <p:nvPr/>
        </p:nvSpPr>
        <p:spPr>
          <a:xfrm>
            <a:off x="547255" y="6324600"/>
            <a:ext cx="32627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Carroll et al. </a:t>
            </a:r>
            <a:r>
              <a:rPr lang="en-US" b="1" i="1" dirty="0">
                <a:solidFill>
                  <a:schemeClr val="bg1">
                    <a:lumMod val="50000"/>
                  </a:schemeClr>
                </a:solidFill>
              </a:rPr>
              <a:t>JAMIA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. 2012.</a:t>
            </a:r>
          </a:p>
        </p:txBody>
      </p:sp>
    </p:spTree>
    <p:extLst>
      <p:ext uri="{BB962C8B-B14F-4D97-AF65-F5344CB8AC3E}">
        <p14:creationId xmlns:p14="http://schemas.microsoft.com/office/powerpoint/2010/main" val="261084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8892337"/>
              </p:ext>
            </p:extLst>
          </p:nvPr>
        </p:nvGraphicFramePr>
        <p:xfrm>
          <a:off x="304800" y="685800"/>
          <a:ext cx="6965683" cy="5815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Bitmap Image" r:id="rId4" imgW="8628571" imgH="7190476" progId="Paint.Picture">
                  <p:embed/>
                </p:oleObj>
              </mc:Choice>
              <mc:Fallback>
                <p:oleObj name="Bitmap Image" r:id="rId4" imgW="8628571" imgH="7190476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685800"/>
                        <a:ext cx="6965683" cy="58155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3A31-BBE9-44D6-A40E-46D1E84FF077}" type="slidenum">
              <a:rPr lang="en-US" smtClean="0"/>
              <a:t>26</a:t>
            </a:fld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81000" y="304800"/>
            <a:ext cx="8153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Feature selection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3886200" y="6477000"/>
            <a:ext cx="1269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Hazard Ratio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4114800" y="914400"/>
            <a:ext cx="3200400" cy="3352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581400" y="4267200"/>
            <a:ext cx="3733800" cy="19383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387856" y="101025"/>
            <a:ext cx="1679944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S: Structured</a:t>
            </a:r>
          </a:p>
          <a:p>
            <a:r>
              <a:rPr lang="en-US" sz="1600" b="1" dirty="0"/>
              <a:t>U: Unstructured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924800" y="2000071"/>
            <a:ext cx="116346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Positively</a:t>
            </a:r>
          </a:p>
          <a:p>
            <a:r>
              <a:rPr lang="en-US" b="1" dirty="0">
                <a:solidFill>
                  <a:srgbClr val="FF0000"/>
                </a:solidFill>
              </a:rPr>
              <a:t>correlated</a:t>
            </a:r>
          </a:p>
          <a:p>
            <a:r>
              <a:rPr lang="en-US" b="1" dirty="0">
                <a:solidFill>
                  <a:srgbClr val="FF0000"/>
                </a:solidFill>
              </a:rPr>
              <a:t>with</a:t>
            </a:r>
          </a:p>
          <a:p>
            <a:r>
              <a:rPr lang="en-US" b="1" dirty="0">
                <a:solidFill>
                  <a:srgbClr val="FF0000"/>
                </a:solidFill>
              </a:rPr>
              <a:t>mortality.</a:t>
            </a:r>
          </a:p>
        </p:txBody>
      </p:sp>
      <p:sp>
        <p:nvSpPr>
          <p:cNvPr id="15" name="Left Brace 14"/>
          <p:cNvSpPr/>
          <p:nvPr/>
        </p:nvSpPr>
        <p:spPr>
          <a:xfrm rot="10800000">
            <a:off x="7467600" y="914400"/>
            <a:ext cx="457197" cy="3352800"/>
          </a:xfrm>
          <a:prstGeom prst="leftBrace">
            <a:avLst>
              <a:gd name="adj1" fmla="val 8333"/>
              <a:gd name="adj2" fmla="val 4995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Rectangle 15"/>
          <p:cNvSpPr/>
          <p:nvPr/>
        </p:nvSpPr>
        <p:spPr>
          <a:xfrm>
            <a:off x="7904340" y="4648200"/>
            <a:ext cx="116346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Inversely</a:t>
            </a:r>
          </a:p>
          <a:p>
            <a:r>
              <a:rPr lang="en-US" b="1" dirty="0">
                <a:solidFill>
                  <a:srgbClr val="FF0000"/>
                </a:solidFill>
              </a:rPr>
              <a:t>correlated</a:t>
            </a:r>
          </a:p>
          <a:p>
            <a:r>
              <a:rPr lang="en-US" b="1" dirty="0">
                <a:solidFill>
                  <a:srgbClr val="FF0000"/>
                </a:solidFill>
              </a:rPr>
              <a:t>with</a:t>
            </a:r>
          </a:p>
          <a:p>
            <a:r>
              <a:rPr lang="en-US" b="1" dirty="0">
                <a:solidFill>
                  <a:srgbClr val="FF0000"/>
                </a:solidFill>
              </a:rPr>
              <a:t>mortality.</a:t>
            </a:r>
          </a:p>
        </p:txBody>
      </p:sp>
      <p:sp>
        <p:nvSpPr>
          <p:cNvPr id="17" name="Left Brace 16"/>
          <p:cNvSpPr/>
          <p:nvPr/>
        </p:nvSpPr>
        <p:spPr>
          <a:xfrm rot="10800000">
            <a:off x="7467603" y="4267200"/>
            <a:ext cx="457194" cy="1938326"/>
          </a:xfrm>
          <a:prstGeom prst="leftBrace">
            <a:avLst>
              <a:gd name="adj1" fmla="val 8333"/>
              <a:gd name="adj2" fmla="val 4995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411421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14" grpId="0"/>
      <p:bldP spid="14" grpId="1"/>
      <p:bldP spid="15" grpId="0" animBg="1"/>
      <p:bldP spid="15" grpId="1" animBg="1"/>
      <p:bldP spid="16" grpId="0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76200" y="304800"/>
            <a:ext cx="8915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Predicted vs. observed 90-day mortality for 4,781 cirrhosis related admissions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81200"/>
            <a:ext cx="7391400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57200" y="1295400"/>
            <a:ext cx="838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Labels show the observed number of deaths within each quintile.</a:t>
            </a:r>
          </a:p>
        </p:txBody>
      </p:sp>
      <p:sp>
        <p:nvSpPr>
          <p:cNvPr id="6" name="Rectangle 5"/>
          <p:cNvSpPr/>
          <p:nvPr/>
        </p:nvSpPr>
        <p:spPr>
          <a:xfrm>
            <a:off x="1905000" y="2428875"/>
            <a:ext cx="647063" cy="381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460</a:t>
            </a:r>
          </a:p>
        </p:txBody>
      </p:sp>
      <p:sp>
        <p:nvSpPr>
          <p:cNvPr id="7" name="Rectangle 6"/>
          <p:cNvSpPr/>
          <p:nvPr/>
        </p:nvSpPr>
        <p:spPr>
          <a:xfrm>
            <a:off x="3124200" y="4333875"/>
            <a:ext cx="647063" cy="381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167</a:t>
            </a:r>
          </a:p>
        </p:txBody>
      </p:sp>
      <p:sp>
        <p:nvSpPr>
          <p:cNvPr id="8" name="Rectangle 7"/>
          <p:cNvSpPr/>
          <p:nvPr/>
        </p:nvSpPr>
        <p:spPr>
          <a:xfrm>
            <a:off x="4495800" y="5019675"/>
            <a:ext cx="647063" cy="381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79</a:t>
            </a:r>
          </a:p>
        </p:txBody>
      </p:sp>
      <p:sp>
        <p:nvSpPr>
          <p:cNvPr id="9" name="Rectangle 8"/>
          <p:cNvSpPr/>
          <p:nvPr/>
        </p:nvSpPr>
        <p:spPr>
          <a:xfrm>
            <a:off x="5791200" y="5229225"/>
            <a:ext cx="647063" cy="381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47</a:t>
            </a:r>
          </a:p>
        </p:txBody>
      </p:sp>
      <p:sp>
        <p:nvSpPr>
          <p:cNvPr id="10" name="Rectangle 9"/>
          <p:cNvSpPr/>
          <p:nvPr/>
        </p:nvSpPr>
        <p:spPr>
          <a:xfrm>
            <a:off x="7125337" y="5324475"/>
            <a:ext cx="647063" cy="381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3" name="Rectangle 2"/>
          <p:cNvSpPr/>
          <p:nvPr/>
        </p:nvSpPr>
        <p:spPr>
          <a:xfrm>
            <a:off x="4324300" y="6315075"/>
            <a:ext cx="10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Quantile</a:t>
            </a:r>
            <a:endParaRPr lang="en-US" dirty="0"/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CA03A31-BBE9-44D6-A40E-46D1E84FF07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0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4306332"/>
              </p:ext>
            </p:extLst>
          </p:nvPr>
        </p:nvGraphicFramePr>
        <p:xfrm>
          <a:off x="2641282" y="1222933"/>
          <a:ext cx="4140518" cy="2468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" name="Bitmap Image" r:id="rId4" imgW="7392432" imgH="4409524" progId="Paint.Picture">
                  <p:embed/>
                </p:oleObj>
              </mc:Choice>
              <mc:Fallback>
                <p:oleObj name="Bitmap Image" r:id="rId4" imgW="7392432" imgH="4409524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1282" y="1222933"/>
                        <a:ext cx="4140518" cy="24688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2913509"/>
              </p:ext>
            </p:extLst>
          </p:nvPr>
        </p:nvGraphicFramePr>
        <p:xfrm>
          <a:off x="2622401" y="4038600"/>
          <a:ext cx="4140518" cy="2468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1" name="Bitmap Image" r:id="rId6" imgW="7392432" imgH="4409524" progId="Paint.Picture">
                  <p:embed/>
                </p:oleObj>
              </mc:Choice>
              <mc:Fallback>
                <p:oleObj name="Bitmap Image" r:id="rId6" imgW="7392432" imgH="4409524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2401" y="4038600"/>
                        <a:ext cx="4140518" cy="24688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Rectangle 38"/>
          <p:cNvSpPr/>
          <p:nvPr/>
        </p:nvSpPr>
        <p:spPr>
          <a:xfrm>
            <a:off x="76200" y="304800"/>
            <a:ext cx="8915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Predicted vs. observed 90-day mortality</a:t>
            </a:r>
          </a:p>
        </p:txBody>
      </p:sp>
      <p:sp>
        <p:nvSpPr>
          <p:cNvPr id="5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CA03A31-BBE9-44D6-A40E-46D1E84FF077}" type="slidenum">
              <a:rPr lang="en-US" smtClean="0"/>
              <a:t>28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391400" y="3067229"/>
            <a:ext cx="1752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Labels show the observed number of deaths within each quintile.</a:t>
            </a:r>
          </a:p>
        </p:txBody>
      </p:sp>
      <p:sp>
        <p:nvSpPr>
          <p:cNvPr id="6" name="Rectangle 5"/>
          <p:cNvSpPr/>
          <p:nvPr/>
        </p:nvSpPr>
        <p:spPr>
          <a:xfrm>
            <a:off x="3124200" y="1371600"/>
            <a:ext cx="457200" cy="3048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315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886200" y="2590800"/>
            <a:ext cx="457200" cy="3048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572000" y="2819400"/>
            <a:ext cx="457200" cy="3048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334000" y="2971800"/>
            <a:ext cx="457200" cy="3048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096000" y="3048000"/>
            <a:ext cx="457200" cy="3048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04800" y="2096869"/>
            <a:ext cx="18229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Derivation set:</a:t>
            </a:r>
          </a:p>
          <a:p>
            <a:r>
              <a:rPr lang="en-US" b="1" dirty="0">
                <a:solidFill>
                  <a:srgbClr val="FF0000"/>
                </a:solidFill>
              </a:rPr>
              <a:t>3,187 admissions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2400" y="4876800"/>
            <a:ext cx="18229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Validation set:</a:t>
            </a:r>
          </a:p>
          <a:p>
            <a:r>
              <a:rPr lang="en-US" b="1" dirty="0">
                <a:solidFill>
                  <a:srgbClr val="FF0000"/>
                </a:solidFill>
              </a:rPr>
              <a:t>1,594 admissions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124200" y="4419600"/>
            <a:ext cx="457200" cy="3048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145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810000" y="5334000"/>
            <a:ext cx="457200" cy="3048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572000" y="5647640"/>
            <a:ext cx="457200" cy="3048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334000" y="5800040"/>
            <a:ext cx="457200" cy="3048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096000" y="5867400"/>
            <a:ext cx="457200" cy="3048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27" name="Left Brace 26"/>
          <p:cNvSpPr/>
          <p:nvPr/>
        </p:nvSpPr>
        <p:spPr>
          <a:xfrm>
            <a:off x="2039709" y="1219200"/>
            <a:ext cx="457197" cy="2362200"/>
          </a:xfrm>
          <a:prstGeom prst="leftBrace">
            <a:avLst>
              <a:gd name="adj1" fmla="val 8333"/>
              <a:gd name="adj2" fmla="val 4995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" name="Left Brace 27"/>
          <p:cNvSpPr/>
          <p:nvPr/>
        </p:nvSpPr>
        <p:spPr>
          <a:xfrm>
            <a:off x="1979622" y="4083673"/>
            <a:ext cx="457197" cy="2213533"/>
          </a:xfrm>
          <a:prstGeom prst="leftBrace">
            <a:avLst>
              <a:gd name="adj1" fmla="val 8333"/>
              <a:gd name="adj2" fmla="val 4995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Rectangle 13"/>
          <p:cNvSpPr/>
          <p:nvPr/>
        </p:nvSpPr>
        <p:spPr>
          <a:xfrm>
            <a:off x="4419600" y="3657600"/>
            <a:ext cx="8290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Quantile</a:t>
            </a:r>
            <a:endParaRPr lang="en-US" sz="1400" dirty="0"/>
          </a:p>
        </p:txBody>
      </p:sp>
      <p:sp>
        <p:nvSpPr>
          <p:cNvPr id="30" name="Rectangle 29"/>
          <p:cNvSpPr/>
          <p:nvPr/>
        </p:nvSpPr>
        <p:spPr>
          <a:xfrm>
            <a:off x="4343400" y="6474023"/>
            <a:ext cx="8290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Quantile</a:t>
            </a:r>
            <a:endParaRPr lang="en-US" sz="1400" dirty="0"/>
          </a:p>
        </p:txBody>
      </p:sp>
      <p:sp>
        <p:nvSpPr>
          <p:cNvPr id="31" name="Left Brace 30"/>
          <p:cNvSpPr/>
          <p:nvPr/>
        </p:nvSpPr>
        <p:spPr>
          <a:xfrm rot="10800000">
            <a:off x="6934199" y="1291666"/>
            <a:ext cx="457197" cy="5005539"/>
          </a:xfrm>
          <a:prstGeom prst="leftBrace">
            <a:avLst>
              <a:gd name="adj1" fmla="val 8333"/>
              <a:gd name="adj2" fmla="val 4995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420800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15" grpId="0" animBg="1"/>
      <p:bldP spid="16" grpId="0" animBg="1"/>
      <p:bldP spid="17" grpId="0" animBg="1"/>
      <p:bldP spid="18" grpId="0" animBg="1"/>
      <p:bldP spid="13" grpId="0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14" grpId="0"/>
      <p:bldP spid="30" grpId="0"/>
      <p:bldP spid="3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76215" y="5240923"/>
            <a:ext cx="1973041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600" b="1" dirty="0"/>
              <a:t>Highest performance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6200" y="304800"/>
            <a:ext cx="8915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AUCs using varying combinations of variables</a:t>
            </a:r>
          </a:p>
        </p:txBody>
      </p:sp>
      <p:sp>
        <p:nvSpPr>
          <p:cNvPr id="5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CA03A31-BBE9-44D6-A40E-46D1E84FF077}" type="slidenum">
              <a:rPr lang="en-US" smtClean="0"/>
              <a:t>29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14400"/>
            <a:ext cx="7525398" cy="546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2971800" y="1517204"/>
            <a:ext cx="381000" cy="387796"/>
          </a:xfrm>
          <a:prstGeom prst="line">
            <a:avLst/>
          </a:prstGeom>
          <a:ln w="22225">
            <a:solidFill>
              <a:schemeClr val="tx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676400" y="1140827"/>
            <a:ext cx="1973041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600" b="1" dirty="0"/>
              <a:t>Highest performance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514600" y="1517204"/>
            <a:ext cx="319771" cy="692596"/>
          </a:xfrm>
          <a:prstGeom prst="line">
            <a:avLst/>
          </a:prstGeom>
          <a:ln w="22225">
            <a:solidFill>
              <a:schemeClr val="tx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76215" y="5256205"/>
            <a:ext cx="3652986" cy="52322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1763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304800" y="152400"/>
            <a:ext cx="63526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 glimpse of my life…</a:t>
            </a:r>
          </a:p>
        </p:txBody>
      </p:sp>
      <p:sp>
        <p:nvSpPr>
          <p:cNvPr id="75" name="Oval 74"/>
          <p:cNvSpPr/>
          <p:nvPr/>
        </p:nvSpPr>
        <p:spPr>
          <a:xfrm>
            <a:off x="1327255" y="3473847"/>
            <a:ext cx="137469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501545" y="2114490"/>
            <a:ext cx="17844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Born</a:t>
            </a:r>
          </a:p>
        </p:txBody>
      </p:sp>
      <p:sp>
        <p:nvSpPr>
          <p:cNvPr id="66" name="Oval 65"/>
          <p:cNvSpPr/>
          <p:nvPr/>
        </p:nvSpPr>
        <p:spPr>
          <a:xfrm>
            <a:off x="7467600" y="3480137"/>
            <a:ext cx="137469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1395989" y="2514600"/>
            <a:ext cx="0" cy="881495"/>
          </a:xfrm>
          <a:prstGeom prst="line">
            <a:avLst/>
          </a:prstGeom>
          <a:ln w="22225">
            <a:solidFill>
              <a:schemeClr val="bg1">
                <a:lumMod val="50000"/>
              </a:schemeClr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6477000" y="1828800"/>
            <a:ext cx="2057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HMS students visit IBM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227871CC-099B-48EA-AAB8-4A227268233C}"/>
              </a:ext>
            </a:extLst>
          </p:cNvPr>
          <p:cNvCxnSpPr>
            <a:cxnSpLocks/>
          </p:cNvCxnSpPr>
          <p:nvPr/>
        </p:nvCxnSpPr>
        <p:spPr>
          <a:xfrm>
            <a:off x="501545" y="3556337"/>
            <a:ext cx="7880455" cy="0"/>
          </a:xfrm>
          <a:prstGeom prst="line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766B720-C1CE-4999-B63B-D2146B5093DA}"/>
              </a:ext>
            </a:extLst>
          </p:cNvPr>
          <p:cNvCxnSpPr/>
          <p:nvPr/>
        </p:nvCxnSpPr>
        <p:spPr>
          <a:xfrm>
            <a:off x="7543800" y="2514600"/>
            <a:ext cx="0" cy="881495"/>
          </a:xfrm>
          <a:prstGeom prst="line">
            <a:avLst/>
          </a:prstGeom>
          <a:ln w="22225">
            <a:solidFill>
              <a:schemeClr val="bg1">
                <a:lumMod val="50000"/>
              </a:schemeClr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Image result for your plan and reality">
            <a:extLst>
              <a:ext uri="{FF2B5EF4-FFF2-40B4-BE49-F238E27FC236}">
                <a16:creationId xmlns:a16="http://schemas.microsoft.com/office/drawing/2014/main" xmlns="" id="{488505DD-7793-47D5-9F1D-04A4F3EDB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45" y="861776"/>
            <a:ext cx="8185255" cy="576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53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1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3A31-BBE9-44D6-A40E-46D1E84FF077}" type="slidenum">
              <a:rPr lang="en-US" smtClean="0"/>
              <a:t>30</a:t>
            </a:fld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381000" y="304800"/>
            <a:ext cx="8153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Overfitting evaluation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57200" y="3124200"/>
            <a:ext cx="12846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Logistic</a:t>
            </a:r>
          </a:p>
          <a:p>
            <a:r>
              <a:rPr lang="en-US" b="1" dirty="0">
                <a:solidFill>
                  <a:srgbClr val="FF0000"/>
                </a:solidFill>
              </a:rPr>
              <a:t>regression</a:t>
            </a:r>
          </a:p>
        </p:txBody>
      </p:sp>
      <p:sp>
        <p:nvSpPr>
          <p:cNvPr id="18" name="Left Brace 17"/>
          <p:cNvSpPr/>
          <p:nvPr/>
        </p:nvSpPr>
        <p:spPr>
          <a:xfrm>
            <a:off x="1741805" y="1676400"/>
            <a:ext cx="230490" cy="3581400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807" y="1293747"/>
            <a:ext cx="5495925" cy="3964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Left Brace 9"/>
          <p:cNvSpPr/>
          <p:nvPr/>
        </p:nvSpPr>
        <p:spPr>
          <a:xfrm rot="16200000" flipV="1">
            <a:off x="4543755" y="2684451"/>
            <a:ext cx="273028" cy="5876927"/>
          </a:xfrm>
          <a:prstGeom prst="leftBrace">
            <a:avLst>
              <a:gd name="adj1" fmla="val 8333"/>
              <a:gd name="adj2" fmla="val 5041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/>
          <p:cNvSpPr/>
          <p:nvPr/>
        </p:nvSpPr>
        <p:spPr>
          <a:xfrm>
            <a:off x="1066800" y="5791200"/>
            <a:ext cx="7086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27 variables were selected and yielded AUCs of 0.82 (SE: 0.0016) for the derivation and 0.79 for the validation sets.</a:t>
            </a:r>
          </a:p>
        </p:txBody>
      </p:sp>
    </p:spTree>
    <p:extLst>
      <p:ext uri="{BB962C8B-B14F-4D97-AF65-F5344CB8AC3E}">
        <p14:creationId xmlns:p14="http://schemas.microsoft.com/office/powerpoint/2010/main" val="407436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3A31-BBE9-44D6-A40E-46D1E84FF077}" type="slidenum">
              <a:rPr lang="en-US" smtClean="0"/>
              <a:t>31</a:t>
            </a:fld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381000" y="304800"/>
            <a:ext cx="8458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Affecting liver transplantation waiting lists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787176"/>
            <a:ext cx="8699362" cy="181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257800" y="3276600"/>
            <a:ext cx="3200400" cy="8382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299747" y="1258907"/>
            <a:ext cx="4193969" cy="70788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2000" b="1" dirty="0"/>
              <a:t>A high consistency between MELD-Na</a:t>
            </a:r>
          </a:p>
          <a:p>
            <a:pPr algn="ctr"/>
            <a:r>
              <a:rPr lang="en-US" sz="2000" b="1" dirty="0"/>
              <a:t>and our risk score.</a:t>
            </a:r>
          </a:p>
        </p:txBody>
      </p:sp>
      <p:cxnSp>
        <p:nvCxnSpPr>
          <p:cNvPr id="9" name="Straight Connector 8"/>
          <p:cNvCxnSpPr>
            <a:stCxn id="8" idx="2"/>
          </p:cNvCxnSpPr>
          <p:nvPr/>
        </p:nvCxnSpPr>
        <p:spPr>
          <a:xfrm>
            <a:off x="6396732" y="1966793"/>
            <a:ext cx="461268" cy="1309807"/>
          </a:xfrm>
          <a:prstGeom prst="line">
            <a:avLst/>
          </a:prstGeom>
          <a:ln w="22225">
            <a:solidFill>
              <a:schemeClr val="tx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477232" y="5099290"/>
            <a:ext cx="42723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A sample of 5 of the 4,781 admissions.</a:t>
            </a:r>
          </a:p>
        </p:txBody>
      </p:sp>
      <p:sp>
        <p:nvSpPr>
          <p:cNvPr id="13" name="Left Brace 12"/>
          <p:cNvSpPr/>
          <p:nvPr/>
        </p:nvSpPr>
        <p:spPr>
          <a:xfrm rot="16200000" flipV="1">
            <a:off x="4375120" y="609547"/>
            <a:ext cx="273028" cy="8655134"/>
          </a:xfrm>
          <a:prstGeom prst="leftBrace">
            <a:avLst>
              <a:gd name="adj1" fmla="val 8333"/>
              <a:gd name="adj2" fmla="val 5041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Rectangle 15"/>
          <p:cNvSpPr/>
          <p:nvPr/>
        </p:nvSpPr>
        <p:spPr>
          <a:xfrm>
            <a:off x="5262748" y="4114800"/>
            <a:ext cx="32004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19400" y="1066800"/>
            <a:ext cx="5699765" cy="101566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2000" b="1" dirty="0"/>
              <a:t>An inconsistency between MELD-Na</a:t>
            </a:r>
          </a:p>
          <a:p>
            <a:pPr algn="ctr"/>
            <a:r>
              <a:rPr lang="en-US" sz="2000" b="1" dirty="0"/>
              <a:t>and our risk score: patients might be at a higher risk</a:t>
            </a:r>
          </a:p>
          <a:p>
            <a:pPr algn="ctr"/>
            <a:r>
              <a:rPr lang="en-US" sz="2000" b="1" dirty="0"/>
              <a:t>and eligible for a more urgent liver transplant.</a:t>
            </a:r>
          </a:p>
        </p:txBody>
      </p:sp>
      <p:cxnSp>
        <p:nvCxnSpPr>
          <p:cNvPr id="14" name="Straight Connector 13"/>
          <p:cNvCxnSpPr>
            <a:stCxn id="11" idx="2"/>
            <a:endCxn id="16" idx="0"/>
          </p:cNvCxnSpPr>
          <p:nvPr/>
        </p:nvCxnSpPr>
        <p:spPr>
          <a:xfrm>
            <a:off x="5669283" y="2082463"/>
            <a:ext cx="1193665" cy="2032337"/>
          </a:xfrm>
          <a:prstGeom prst="line">
            <a:avLst/>
          </a:prstGeom>
          <a:ln w="22225">
            <a:solidFill>
              <a:schemeClr val="tx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305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6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76200" y="304800"/>
            <a:ext cx="8915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A functional calculator</a:t>
            </a:r>
          </a:p>
        </p:txBody>
      </p:sp>
      <p:pic>
        <p:nvPicPr>
          <p:cNvPr id="4098" name="Picture 2" descr="imag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914400"/>
            <a:ext cx="3124200" cy="55569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81000" y="3424535"/>
            <a:ext cx="37719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hlinkClick r:id="rId4"/>
              </a:rPr>
              <a:t>http://cimscore.weebly.com</a:t>
            </a:r>
            <a:endParaRPr lang="en-US" sz="2400" b="1" dirty="0"/>
          </a:p>
        </p:txBody>
      </p:sp>
      <p:sp>
        <p:nvSpPr>
          <p:cNvPr id="14" name="Left Brace 13"/>
          <p:cNvSpPr/>
          <p:nvPr/>
        </p:nvSpPr>
        <p:spPr>
          <a:xfrm>
            <a:off x="4305301" y="874285"/>
            <a:ext cx="457197" cy="5597023"/>
          </a:xfrm>
          <a:prstGeom prst="leftBrace">
            <a:avLst>
              <a:gd name="adj1" fmla="val 8333"/>
              <a:gd name="adj2" fmla="val 4995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19290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3A31-BBE9-44D6-A40E-46D1E84FF077}" type="slidenum">
              <a:rPr lang="en-US" smtClean="0"/>
              <a:t>33</a:t>
            </a:fld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81000" y="304800"/>
            <a:ext cx="8153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Limitations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1524000"/>
            <a:ext cx="8153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Our model is focused only on inpatient cirrhosis admissions.</a:t>
            </a:r>
            <a:endParaRPr lang="en-US" sz="2400" b="1" dirty="0"/>
          </a:p>
        </p:txBody>
      </p:sp>
      <p:sp>
        <p:nvSpPr>
          <p:cNvPr id="3" name="Rectangle 2"/>
          <p:cNvSpPr/>
          <p:nvPr/>
        </p:nvSpPr>
        <p:spPr>
          <a:xfrm>
            <a:off x="609600" y="2598003"/>
            <a:ext cx="8153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Our model is a retrospective analysis limited to two hospitals. </a:t>
            </a:r>
          </a:p>
        </p:txBody>
      </p:sp>
      <p:sp>
        <p:nvSpPr>
          <p:cNvPr id="9" name="Rectangle 8"/>
          <p:cNvSpPr/>
          <p:nvPr/>
        </p:nvSpPr>
        <p:spPr>
          <a:xfrm>
            <a:off x="609600" y="365760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Our model requires 12 months of EMR data. </a:t>
            </a:r>
          </a:p>
        </p:txBody>
      </p:sp>
    </p:spTree>
    <p:extLst>
      <p:ext uri="{BB962C8B-B14F-4D97-AF65-F5344CB8AC3E}">
        <p14:creationId xmlns:p14="http://schemas.microsoft.com/office/powerpoint/2010/main" val="188073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3A31-BBE9-44D6-A40E-46D1E84FF077}" type="slidenum">
              <a:rPr lang="en-US" smtClean="0"/>
              <a:t>34</a:t>
            </a:fld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81000" y="304800"/>
            <a:ext cx="8153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Conclusions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1114961"/>
            <a:ext cx="7543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We present one of the largest cirrhosis mortality prediction models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sz="2000" b="1" dirty="0"/>
              <a:t>4,871 admissions / 18 years of care.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sz="2000" b="1" dirty="0"/>
              <a:t>Our model is unbiased by the number of variables.</a:t>
            </a:r>
            <a:endParaRPr lang="en-US" sz="1000" b="1" dirty="0"/>
          </a:p>
        </p:txBody>
      </p:sp>
      <p:sp>
        <p:nvSpPr>
          <p:cNvPr id="3" name="Rectangle 2"/>
          <p:cNvSpPr/>
          <p:nvPr/>
        </p:nvSpPr>
        <p:spPr>
          <a:xfrm>
            <a:off x="685800" y="2257961"/>
            <a:ext cx="7391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We achieved promising results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sz="2000" b="1" dirty="0"/>
              <a:t>AUC = 0.79 with 27 variables.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sz="2000" b="1" dirty="0"/>
              <a:t>Our model shows strong correlation with observed deaths throughout the range of risk.</a:t>
            </a:r>
          </a:p>
        </p:txBody>
      </p:sp>
      <p:sp>
        <p:nvSpPr>
          <p:cNvPr id="7" name="Rectangle 6"/>
          <p:cNvSpPr/>
          <p:nvPr/>
        </p:nvSpPr>
        <p:spPr>
          <a:xfrm>
            <a:off x="662763" y="4876800"/>
            <a:ext cx="794783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We developed an applicable risk score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sz="2000" b="1" dirty="0"/>
              <a:t>The score could be deployed in EMR platforms.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sz="2000" b="1" dirty="0"/>
              <a:t>The score could affect programs to better accurately list candidates needing liver transplants.</a:t>
            </a:r>
          </a:p>
        </p:txBody>
      </p:sp>
      <p:sp>
        <p:nvSpPr>
          <p:cNvPr id="8" name="Rectangle 7"/>
          <p:cNvSpPr/>
          <p:nvPr/>
        </p:nvSpPr>
        <p:spPr>
          <a:xfrm>
            <a:off x="685800" y="3708737"/>
            <a:ext cx="7543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We report on new markers to predict mortality in cirrhosis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sz="2000" b="1" dirty="0"/>
              <a:t>Combination of structured and unstructured variables.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sz="2000" b="1" dirty="0"/>
              <a:t>Complications of cirrhosis may contribute to mortality risk.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61787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2400" y="228601"/>
            <a:ext cx="8610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altLang="en-US" sz="27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MELD-Plus score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1DDA686-4E00-4C45-AA9E-897CBECDC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23" y="1676400"/>
            <a:ext cx="8458200" cy="3334966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152400" y="1066801"/>
            <a:ext cx="8524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collaboration between Massachusetts General Hospital and IBM Research.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51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228600" y="1847433"/>
            <a:ext cx="84582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A use case:</a:t>
            </a:r>
          </a:p>
          <a:p>
            <a:pPr algn="ctr"/>
            <a:r>
              <a:rPr lang="en-US" sz="4400" b="1" dirty="0"/>
              <a:t>A potentially new type of</a:t>
            </a:r>
          </a:p>
          <a:p>
            <a:pPr algn="ctr"/>
            <a:r>
              <a:rPr lang="en-US" sz="4400" b="1" dirty="0"/>
              <a:t>covariate in lung</a:t>
            </a:r>
            <a:endParaRPr lang="en-US" sz="4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3A31-BBE9-44D6-A40E-46D1E84FF07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04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304800" y="304800"/>
            <a:ext cx="8001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How to quit smoking and then introduce a new type of covariate in respiratory?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4" name="Straight Connector 73"/>
          <p:cNvCxnSpPr>
            <a:cxnSpLocks/>
          </p:cNvCxnSpPr>
          <p:nvPr/>
        </p:nvCxnSpPr>
        <p:spPr>
          <a:xfrm>
            <a:off x="535841" y="3861137"/>
            <a:ext cx="7880455" cy="0"/>
          </a:xfrm>
          <a:prstGeom prst="line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980551" y="3778647"/>
            <a:ext cx="137469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154841" y="2133600"/>
            <a:ext cx="17844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Start smoking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970126" y="4431268"/>
            <a:ext cx="4211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 a variety of standard approaches</a:t>
            </a:r>
          </a:p>
        </p:txBody>
      </p:sp>
      <p:sp>
        <p:nvSpPr>
          <p:cNvPr id="66" name="Oval 65"/>
          <p:cNvSpPr/>
          <p:nvPr/>
        </p:nvSpPr>
        <p:spPr>
          <a:xfrm>
            <a:off x="5044131" y="3784937"/>
            <a:ext cx="137469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1049285" y="2819400"/>
            <a:ext cx="0" cy="881495"/>
          </a:xfrm>
          <a:prstGeom prst="line">
            <a:avLst/>
          </a:prstGeom>
          <a:ln w="22225">
            <a:solidFill>
              <a:schemeClr val="bg1">
                <a:lumMod val="50000"/>
              </a:schemeClr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cxnSpLocks/>
          </p:cNvCxnSpPr>
          <p:nvPr/>
        </p:nvCxnSpPr>
        <p:spPr>
          <a:xfrm flipH="1">
            <a:off x="980551" y="4800600"/>
            <a:ext cx="4124849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  <a:headEnd type="triangl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43896" y="3959423"/>
            <a:ext cx="7553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1993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7095706" y="3943290"/>
            <a:ext cx="7553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DD6E30A2-B874-455A-A02F-DFF64E1BCAAA}"/>
              </a:ext>
            </a:extLst>
          </p:cNvPr>
          <p:cNvSpPr/>
          <p:nvPr/>
        </p:nvSpPr>
        <p:spPr>
          <a:xfrm>
            <a:off x="7406331" y="3777734"/>
            <a:ext cx="137469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C72CEFB3-E3B0-4583-B1F3-A97825353CE2}"/>
              </a:ext>
            </a:extLst>
          </p:cNvPr>
          <p:cNvCxnSpPr>
            <a:cxnSpLocks/>
          </p:cNvCxnSpPr>
          <p:nvPr/>
        </p:nvCxnSpPr>
        <p:spPr>
          <a:xfrm>
            <a:off x="7475065" y="3022089"/>
            <a:ext cx="0" cy="635511"/>
          </a:xfrm>
          <a:prstGeom prst="line">
            <a:avLst/>
          </a:prstGeom>
          <a:ln w="22225">
            <a:solidFill>
              <a:schemeClr val="bg1">
                <a:lumMod val="50000"/>
              </a:schemeClr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11F810CA-89F4-4228-9772-DBB88BA01DE1}"/>
              </a:ext>
            </a:extLst>
          </p:cNvPr>
          <p:cNvSpPr/>
          <p:nvPr/>
        </p:nvSpPr>
        <p:spPr>
          <a:xfrm>
            <a:off x="5985508" y="1956137"/>
            <a:ext cx="2929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Publish a viewpoint </a:t>
            </a:r>
          </a:p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 the European Respiratory Journal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731065" y="3943290"/>
            <a:ext cx="7553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2008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053308" y="2111514"/>
            <a:ext cx="20426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Get admitted for lung issue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5115081" y="2824381"/>
            <a:ext cx="0" cy="881495"/>
          </a:xfrm>
          <a:prstGeom prst="line">
            <a:avLst/>
          </a:prstGeom>
          <a:ln w="22225">
            <a:solidFill>
              <a:schemeClr val="bg1">
                <a:lumMod val="50000"/>
              </a:schemeClr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5545737" y="4431268"/>
            <a:ext cx="2531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Smoking status: Past</a:t>
            </a: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1" name="Straight Connector 40"/>
          <p:cNvCxnSpPr>
            <a:cxnSpLocks/>
          </p:cNvCxnSpPr>
          <p:nvPr/>
        </p:nvCxnSpPr>
        <p:spPr>
          <a:xfrm flipH="1">
            <a:off x="5202420" y="4791371"/>
            <a:ext cx="3213876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18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66" grpId="0" animBg="1"/>
      <p:bldP spid="123" grpId="0"/>
      <p:bldP spid="26" grpId="0" animBg="1"/>
      <p:bldP spid="28" grpId="0"/>
      <p:bldP spid="29" grpId="0"/>
      <p:bldP spid="33" grpId="0"/>
      <p:bldP spid="4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228600" y="2211050"/>
            <a:ext cx="845820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 smtClean="0">
                <a:solidFill>
                  <a:srgbClr val="FF0000"/>
                </a:solidFill>
              </a:rPr>
              <a:t>Play video:</a:t>
            </a:r>
          </a:p>
          <a:p>
            <a:pPr algn="ctr"/>
            <a:r>
              <a:rPr lang="en-US" sz="4400" b="1" dirty="0" smtClean="0"/>
              <a:t>“A hole in the Lung”</a:t>
            </a:r>
          </a:p>
          <a:p>
            <a:pPr algn="ctr"/>
            <a:r>
              <a:rPr lang="en-US" sz="3600" b="1" dirty="0" smtClean="0"/>
              <a:t>(3.5 minutes)</a:t>
            </a:r>
            <a:endParaRPr lang="en-US" sz="36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3A31-BBE9-44D6-A40E-46D1E84FF07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6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3A31-BBE9-44D6-A40E-46D1E84FF077}" type="slidenum">
              <a:rPr lang="en-US" smtClean="0"/>
              <a:t>39</a:t>
            </a:fld>
            <a:endParaRPr lang="en-US"/>
          </a:p>
        </p:txBody>
      </p:sp>
      <p:pic>
        <p:nvPicPr>
          <p:cNvPr id="4098" name="Picture 2" descr="No alt text provided for this image">
            <a:extLst>
              <a:ext uri="{FF2B5EF4-FFF2-40B4-BE49-F238E27FC236}">
                <a16:creationId xmlns:a16="http://schemas.microsoft.com/office/drawing/2014/main" xmlns="" id="{ECACBF0E-BEC9-4B10-B3A7-A51D36B2F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38200"/>
            <a:ext cx="8637343" cy="469582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40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304800" y="304800"/>
            <a:ext cx="63526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 glimpse of my career…</a:t>
            </a:r>
          </a:p>
        </p:txBody>
      </p:sp>
      <p:cxnSp>
        <p:nvCxnSpPr>
          <p:cNvPr id="74" name="Straight Connector 73"/>
          <p:cNvCxnSpPr>
            <a:cxnSpLocks/>
          </p:cNvCxnSpPr>
          <p:nvPr/>
        </p:nvCxnSpPr>
        <p:spPr>
          <a:xfrm>
            <a:off x="535841" y="3556337"/>
            <a:ext cx="7880455" cy="0"/>
          </a:xfrm>
          <a:prstGeom prst="line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980551" y="3473847"/>
            <a:ext cx="137469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2199751" y="3472934"/>
            <a:ext cx="137469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154841" y="1828800"/>
            <a:ext cx="17844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Granted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 PhD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1221641" y="4012526"/>
            <a:ext cx="12827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Robotics</a:t>
            </a: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4985476" y="3480137"/>
            <a:ext cx="137469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1049285" y="2514600"/>
            <a:ext cx="0" cy="881495"/>
          </a:xfrm>
          <a:prstGeom prst="line">
            <a:avLst/>
          </a:prstGeom>
          <a:ln w="22225">
            <a:solidFill>
              <a:schemeClr val="bg1">
                <a:lumMod val="50000"/>
              </a:schemeClr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1374041" y="2111514"/>
            <a:ext cx="17844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Microsoft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2266268" y="2841486"/>
            <a:ext cx="2217" cy="544429"/>
          </a:xfrm>
          <a:prstGeom prst="line">
            <a:avLst/>
          </a:prstGeom>
          <a:ln w="22225">
            <a:solidFill>
              <a:schemeClr val="bg1">
                <a:lumMod val="50000"/>
              </a:schemeClr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3249627" y="3468469"/>
            <a:ext cx="137469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2059841" y="1295400"/>
            <a:ext cx="24790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Health Solutions Group at Microsoft</a:t>
            </a:r>
          </a:p>
        </p:txBody>
      </p:sp>
      <p:cxnSp>
        <p:nvCxnSpPr>
          <p:cNvPr id="115" name="Straight Connector 114"/>
          <p:cNvCxnSpPr>
            <a:stCxn id="114" idx="2"/>
          </p:cNvCxnSpPr>
          <p:nvPr/>
        </p:nvCxnSpPr>
        <p:spPr>
          <a:xfrm>
            <a:off x="3299362" y="2003286"/>
            <a:ext cx="11534" cy="1406535"/>
          </a:xfrm>
          <a:prstGeom prst="line">
            <a:avLst/>
          </a:prstGeom>
          <a:ln w="22225">
            <a:solidFill>
              <a:schemeClr val="bg1">
                <a:lumMod val="50000"/>
              </a:schemeClr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2971800" y="2187714"/>
            <a:ext cx="4114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Harvard Medical School /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Mass General Hospital</a:t>
            </a:r>
          </a:p>
        </p:txBody>
      </p:sp>
      <p:cxnSp>
        <p:nvCxnSpPr>
          <p:cNvPr id="117" name="Straight Connector 116"/>
          <p:cNvCxnSpPr/>
          <p:nvPr/>
        </p:nvCxnSpPr>
        <p:spPr>
          <a:xfrm>
            <a:off x="5054210" y="2945166"/>
            <a:ext cx="0" cy="440748"/>
          </a:xfrm>
          <a:prstGeom prst="line">
            <a:avLst/>
          </a:prstGeom>
          <a:ln w="22225">
            <a:solidFill>
              <a:schemeClr val="bg1">
                <a:lumMod val="50000"/>
              </a:schemeClr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cxnSpLocks/>
          </p:cNvCxnSpPr>
          <p:nvPr/>
        </p:nvCxnSpPr>
        <p:spPr>
          <a:xfrm flipH="1">
            <a:off x="535843" y="4393526"/>
            <a:ext cx="271378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cxnSpLocks/>
          </p:cNvCxnSpPr>
          <p:nvPr/>
        </p:nvCxnSpPr>
        <p:spPr>
          <a:xfrm>
            <a:off x="3313619" y="4388822"/>
            <a:ext cx="5102677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/>
          <p:cNvSpPr/>
          <p:nvPr/>
        </p:nvSpPr>
        <p:spPr>
          <a:xfrm>
            <a:off x="4066201" y="4019490"/>
            <a:ext cx="29466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Healthcare Informatics</a:t>
            </a: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43896" y="3654623"/>
            <a:ext cx="7553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2008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7095706" y="3638490"/>
            <a:ext cx="7553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2016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5" name="Straight Connector 124"/>
          <p:cNvCxnSpPr>
            <a:cxnSpLocks/>
          </p:cNvCxnSpPr>
          <p:nvPr/>
        </p:nvCxnSpPr>
        <p:spPr>
          <a:xfrm>
            <a:off x="535841" y="5105400"/>
            <a:ext cx="7880455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/>
          <p:cNvSpPr/>
          <p:nvPr/>
        </p:nvSpPr>
        <p:spPr>
          <a:xfrm>
            <a:off x="2704257" y="4736068"/>
            <a:ext cx="37433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&amp; Statistics</a:t>
            </a: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DD6E30A2-B874-455A-A02F-DFF64E1BCAAA}"/>
              </a:ext>
            </a:extLst>
          </p:cNvPr>
          <p:cNvSpPr/>
          <p:nvPr/>
        </p:nvSpPr>
        <p:spPr>
          <a:xfrm>
            <a:off x="7406331" y="3472934"/>
            <a:ext cx="137469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C72CEFB3-E3B0-4583-B1F3-A97825353CE2}"/>
              </a:ext>
            </a:extLst>
          </p:cNvPr>
          <p:cNvCxnSpPr>
            <a:cxnSpLocks/>
          </p:cNvCxnSpPr>
          <p:nvPr/>
        </p:nvCxnSpPr>
        <p:spPr>
          <a:xfrm>
            <a:off x="7475065" y="1905000"/>
            <a:ext cx="0" cy="1473711"/>
          </a:xfrm>
          <a:prstGeom prst="line">
            <a:avLst/>
          </a:prstGeom>
          <a:ln w="22225">
            <a:solidFill>
              <a:schemeClr val="bg1">
                <a:lumMod val="50000"/>
              </a:schemeClr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11F810CA-89F4-4228-9772-DBB88BA01DE1}"/>
              </a:ext>
            </a:extLst>
          </p:cNvPr>
          <p:cNvSpPr/>
          <p:nvPr/>
        </p:nvSpPr>
        <p:spPr>
          <a:xfrm>
            <a:off x="5985508" y="1504890"/>
            <a:ext cx="29298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IBM Research</a:t>
            </a:r>
          </a:p>
        </p:txBody>
      </p:sp>
    </p:spTree>
    <p:extLst>
      <p:ext uri="{BB962C8B-B14F-4D97-AF65-F5344CB8AC3E}">
        <p14:creationId xmlns:p14="http://schemas.microsoft.com/office/powerpoint/2010/main" val="377078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107" grpId="0"/>
      <p:bldP spid="66" grpId="0" animBg="1"/>
      <p:bldP spid="72" grpId="0"/>
      <p:bldP spid="113" grpId="0" animBg="1"/>
      <p:bldP spid="114" grpId="0"/>
      <p:bldP spid="116" grpId="0"/>
      <p:bldP spid="120" grpId="0"/>
      <p:bldP spid="123" grpId="0"/>
      <p:bldP spid="131" grpId="0"/>
      <p:bldP spid="26" grpId="0" animBg="1"/>
      <p:bldP spid="2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3A31-BBE9-44D6-A40E-46D1E84FF077}" type="slidenum">
              <a:rPr lang="en-US" smtClean="0"/>
              <a:t>40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609600"/>
            <a:ext cx="8930180" cy="2490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77" y="3505200"/>
            <a:ext cx="8353425" cy="233100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41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228600" y="1847433"/>
            <a:ext cx="84582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A use case:</a:t>
            </a:r>
          </a:p>
          <a:p>
            <a:pPr algn="ctr"/>
            <a:r>
              <a:rPr lang="en-US" sz="4400" b="1" dirty="0"/>
              <a:t>Development of an Algorithm to Identify Patients with Physician-Documented Insomnia</a:t>
            </a:r>
            <a:endParaRPr lang="en-US" sz="4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3A31-BBE9-44D6-A40E-46D1E84FF07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34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3A31-BBE9-44D6-A40E-46D1E84FF077}" type="slidenum">
              <a:rPr lang="en-US" smtClean="0"/>
              <a:t>42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6200" y="2514600"/>
            <a:ext cx="89154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7153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002060"/>
                </a:solidFill>
              </a:rPr>
              <a:t>In the US insomnia is associated with 252 million days of lost work per year and an annual cost of $63 billion.</a:t>
            </a:r>
          </a:p>
          <a:p>
            <a:pPr marL="77153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kern="0" dirty="0">
                <a:solidFill>
                  <a:schemeClr val="bg1">
                    <a:lumMod val="50000"/>
                  </a:schemeClr>
                </a:solidFill>
              </a:rPr>
              <a:t>(Kessler et al 2011)</a:t>
            </a:r>
            <a:endParaRPr 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93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3A31-BBE9-44D6-A40E-46D1E84FF077}" type="slidenum">
              <a:rPr lang="en-US" smtClean="0"/>
              <a:t>43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2514600"/>
            <a:ext cx="9067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fontAlgn="base"/>
            <a:r>
              <a:rPr lang="en-US" sz="3000" b="1" dirty="0">
                <a:solidFill>
                  <a:srgbClr val="002060"/>
                </a:solidFill>
              </a:rPr>
              <a:t>Sleep-related complaints are second only to complaints of pain as a reason to seek medical attention.</a:t>
            </a:r>
          </a:p>
          <a:p>
            <a:pPr marL="91440" fontAlgn="base"/>
            <a:r>
              <a:rPr lang="en-US" sz="2400" b="1" kern="0" dirty="0">
                <a:solidFill>
                  <a:schemeClr val="bg1">
                    <a:lumMod val="50000"/>
                  </a:schemeClr>
                </a:solidFill>
              </a:rPr>
              <a:t>(Mahowald and Schenck 2005)</a:t>
            </a:r>
          </a:p>
        </p:txBody>
      </p:sp>
    </p:spTree>
    <p:extLst>
      <p:ext uri="{BB962C8B-B14F-4D97-AF65-F5344CB8AC3E}">
        <p14:creationId xmlns:p14="http://schemas.microsoft.com/office/powerpoint/2010/main" val="2859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3A31-BBE9-44D6-A40E-46D1E84FF077}" type="slidenum">
              <a:rPr lang="en-US" smtClean="0"/>
              <a:t>44</a:t>
            </a:fld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28600" y="2209800"/>
            <a:ext cx="876300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fontAlgn="base"/>
            <a:r>
              <a:rPr lang="en-US" sz="3000" b="1" dirty="0">
                <a:solidFill>
                  <a:srgbClr val="002060"/>
                </a:solidFill>
              </a:rPr>
              <a:t>The frequency of insomnia diagnosis codes in longitudinal databases underestimates its actual prevalence.</a:t>
            </a:r>
          </a:p>
          <a:p>
            <a:pPr marL="91440" fontAlgn="base"/>
            <a:r>
              <a:rPr lang="en-US" sz="2400" b="1" kern="0" dirty="0">
                <a:solidFill>
                  <a:schemeClr val="bg1">
                    <a:lumMod val="50000"/>
                  </a:schemeClr>
                </a:solidFill>
              </a:rPr>
              <a:t>(Wallander et al 2007; Meltzer et al 2010; Brass et al 2014)</a:t>
            </a:r>
          </a:p>
        </p:txBody>
      </p:sp>
    </p:spTree>
    <p:extLst>
      <p:ext uri="{BB962C8B-B14F-4D97-AF65-F5344CB8AC3E}">
        <p14:creationId xmlns:p14="http://schemas.microsoft.com/office/powerpoint/2010/main" val="17465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416675"/>
            <a:ext cx="2133600" cy="365125"/>
          </a:xfrm>
        </p:spPr>
        <p:txBody>
          <a:bodyPr/>
          <a:lstStyle/>
          <a:p>
            <a:fld id="{CCA03A31-BBE9-44D6-A40E-46D1E84FF077}" type="slidenum">
              <a:rPr lang="en-US" smtClean="0"/>
              <a:t>45</a:t>
            </a:fld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52400" y="304800"/>
            <a:ext cx="8915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Developing an algorithm to classify insomnia patients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57200" y="980419"/>
            <a:ext cx="8229600" cy="5191781"/>
            <a:chOff x="364814" y="1092170"/>
            <a:chExt cx="8524790" cy="570579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4814" y="1092170"/>
              <a:ext cx="8432193" cy="547367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098658" y="4816793"/>
              <a:ext cx="1790946" cy="17299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518399" y="6309482"/>
              <a:ext cx="1703672" cy="48847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/>
          <p:cNvSpPr/>
          <p:nvPr/>
        </p:nvSpPr>
        <p:spPr>
          <a:xfrm>
            <a:off x="547255" y="6324600"/>
            <a:ext cx="32627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Carroll et al. </a:t>
            </a:r>
            <a:r>
              <a:rPr lang="en-US" b="1" i="1" dirty="0">
                <a:solidFill>
                  <a:schemeClr val="bg1">
                    <a:lumMod val="50000"/>
                  </a:schemeClr>
                </a:solidFill>
              </a:rPr>
              <a:t>JAMIA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. 2012.</a:t>
            </a:r>
          </a:p>
        </p:txBody>
      </p:sp>
    </p:spTree>
    <p:extLst>
      <p:ext uri="{BB962C8B-B14F-4D97-AF65-F5344CB8AC3E}">
        <p14:creationId xmlns:p14="http://schemas.microsoft.com/office/powerpoint/2010/main" val="344252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228600" y="304801"/>
            <a:ext cx="8686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defRPr/>
            </a:pPr>
            <a:r>
              <a:rPr lang="en-US" sz="2800" b="1" dirty="0"/>
              <a:t>Which patients were considered?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914400" y="1371601"/>
            <a:ext cx="4648200" cy="988803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4291" tIns="32147" rIns="64291" bIns="32147"/>
          <a:lstStyle/>
          <a:p>
            <a:pPr algn="ctr" defTabSz="914377"/>
            <a:r>
              <a:rPr lang="en-US" b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Massachusetts General Hospital</a:t>
            </a:r>
          </a:p>
          <a:p>
            <a:pPr algn="ctr" defTabSz="914377"/>
            <a:r>
              <a:rPr lang="en-US" b="1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</a:p>
          <a:p>
            <a:pPr algn="ctr" defTabSz="914377"/>
            <a:r>
              <a:rPr lang="en-US" b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Brigham and Women’s Hospital</a:t>
            </a:r>
          </a:p>
        </p:txBody>
      </p:sp>
      <p:cxnSp>
        <p:nvCxnSpPr>
          <p:cNvPr id="30" name="Straight Arrow Connector 29"/>
          <p:cNvCxnSpPr>
            <a:stCxn id="29" idx="2"/>
            <a:endCxn id="31" idx="0"/>
          </p:cNvCxnSpPr>
          <p:nvPr/>
        </p:nvCxnSpPr>
        <p:spPr bwMode="auto">
          <a:xfrm>
            <a:off x="3238500" y="2360403"/>
            <a:ext cx="0" cy="525951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1" name="Rounded Rectangle 30"/>
          <p:cNvSpPr/>
          <p:nvPr/>
        </p:nvSpPr>
        <p:spPr bwMode="auto">
          <a:xfrm>
            <a:off x="914400" y="2886353"/>
            <a:ext cx="4648200" cy="2097723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4291" tIns="32147" rIns="64291" bIns="32147" anchor="ctr" anchorCtr="1"/>
          <a:lstStyle/>
          <a:p>
            <a:pPr algn="ctr" defTabSz="914377">
              <a:defRPr/>
            </a:pPr>
            <a:r>
              <a:rPr lang="en-US" b="1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ＭＳ ゴシック"/>
                <a:cs typeface="Arial" panose="020B0604020202020204" pitchFamily="34" charset="0"/>
              </a:rPr>
              <a:t>≥</a:t>
            </a:r>
            <a:r>
              <a:rPr lang="en-US" b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ICD9 for diabetes</a:t>
            </a:r>
          </a:p>
          <a:p>
            <a:pPr algn="ctr" defTabSz="914377">
              <a:defRPr/>
            </a:pPr>
            <a:r>
              <a:rPr lang="en-US" b="1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</a:p>
          <a:p>
            <a:pPr algn="ctr" defTabSz="914377">
              <a:defRPr/>
            </a:pPr>
            <a:r>
              <a:rPr lang="en-US" b="1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ＭＳ ゴシック"/>
                <a:cs typeface="Arial" panose="020B0604020202020204" pitchFamily="34" charset="0"/>
              </a:rPr>
              <a:t>≥</a:t>
            </a:r>
            <a:r>
              <a:rPr lang="en-US" b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diabetic medication</a:t>
            </a:r>
          </a:p>
          <a:p>
            <a:pPr algn="ctr" defTabSz="914377">
              <a:defRPr/>
            </a:pPr>
            <a:r>
              <a:rPr lang="en-US" b="1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</a:p>
          <a:p>
            <a:pPr algn="ctr" defTabSz="914377">
              <a:defRPr/>
            </a:pPr>
            <a:r>
              <a:rPr lang="en-US" b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HGB A1C </a:t>
            </a:r>
            <a:r>
              <a:rPr lang="en-US" b="1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ＭＳ ゴシック"/>
                <a:cs typeface="Arial" panose="020B0604020202020204" pitchFamily="34" charset="0"/>
              </a:rPr>
              <a:t>≥ 6.5%</a:t>
            </a:r>
          </a:p>
          <a:p>
            <a:pPr algn="ctr" defTabSz="914377">
              <a:defRPr/>
            </a:pPr>
            <a:r>
              <a:rPr lang="en-US" b="1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ＭＳ ゴシック"/>
                <a:cs typeface="Arial" panose="020B0604020202020204" pitchFamily="34" charset="0"/>
              </a:rPr>
              <a:t>OR</a:t>
            </a:r>
          </a:p>
          <a:p>
            <a:pPr algn="ctr" defTabSz="914377">
              <a:defRPr/>
            </a:pPr>
            <a:r>
              <a:rPr lang="en-US" b="1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ＭＳ ゴシック"/>
                <a:cs typeface="Arial" panose="020B0604020202020204" pitchFamily="34" charset="0"/>
              </a:rPr>
              <a:t>Plasma Glucose ≥ 200 mg/dl</a:t>
            </a:r>
            <a:endParaRPr lang="en-US" b="1" kern="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15428" y="1618566"/>
            <a:ext cx="20569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>
              <a:defRPr/>
            </a:pPr>
            <a:r>
              <a:rPr lang="en-US" sz="2400" b="1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~4M patients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666077" y="3688678"/>
            <a:ext cx="2563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>
              <a:defRPr/>
            </a:pPr>
            <a:r>
              <a:rPr lang="en-US" sz="2400" b="1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314,292 patients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840" y="2621877"/>
            <a:ext cx="6216560" cy="34741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CA03A31-BBE9-44D6-A40E-46D1E84FF077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86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3A31-BBE9-44D6-A40E-46D1E84FF077}" type="slidenum">
              <a:rPr lang="en-US" smtClean="0"/>
              <a:t>47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819400" y="954881"/>
            <a:ext cx="571500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600" b="1" dirty="0">
                <a:solidFill>
                  <a:schemeClr val="tx2"/>
                </a:solidFill>
              </a:rPr>
              <a:t>ICD9 codes for insomnia</a:t>
            </a:r>
          </a:p>
          <a:p>
            <a:r>
              <a:rPr lang="en-US" sz="2600" b="1" dirty="0">
                <a:solidFill>
                  <a:schemeClr val="tx2"/>
                </a:solidFill>
              </a:rPr>
              <a:t>Socioeconomic</a:t>
            </a:r>
          </a:p>
          <a:p>
            <a:pPr marL="160020"/>
            <a:r>
              <a:rPr lang="en-US" sz="2600" b="1" dirty="0">
                <a:solidFill>
                  <a:schemeClr val="bg1">
                    <a:lumMod val="50000"/>
                  </a:schemeClr>
                </a:solidFill>
              </a:rPr>
              <a:t>Age, Gender, Ethnicity.</a:t>
            </a:r>
          </a:p>
          <a:p>
            <a:r>
              <a:rPr lang="en-US" sz="2600" b="1" dirty="0">
                <a:solidFill>
                  <a:schemeClr val="tx2"/>
                </a:solidFill>
              </a:rPr>
              <a:t>Comorbidities</a:t>
            </a:r>
          </a:p>
          <a:p>
            <a:pPr marL="160020" lvl="1"/>
            <a:r>
              <a:rPr lang="en-US" sz="2600" b="1" dirty="0">
                <a:solidFill>
                  <a:schemeClr val="bg1">
                    <a:lumMod val="50000"/>
                  </a:schemeClr>
                </a:solidFill>
              </a:rPr>
              <a:t>Diabetes, Anxiety / depression, Renal failure, Hypertension, CHF, etc.</a:t>
            </a:r>
          </a:p>
          <a:p>
            <a:r>
              <a:rPr lang="en-US" sz="2600" b="1" dirty="0">
                <a:solidFill>
                  <a:schemeClr val="tx2"/>
                </a:solidFill>
              </a:rPr>
              <a:t>Medications</a:t>
            </a:r>
          </a:p>
          <a:p>
            <a:pPr marL="160020"/>
            <a:r>
              <a:rPr lang="en-US" sz="2600" b="1" dirty="0">
                <a:solidFill>
                  <a:schemeClr val="bg1">
                    <a:lumMod val="50000"/>
                  </a:schemeClr>
                </a:solidFill>
              </a:rPr>
              <a:t>Trazodone, Ambien, etc.</a:t>
            </a:r>
            <a:endParaRPr lang="en-US" sz="2600" b="1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19400" y="4572000"/>
            <a:ext cx="441960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600" b="1" dirty="0">
                <a:solidFill>
                  <a:schemeClr val="tx2"/>
                </a:solidFill>
              </a:rPr>
              <a:t>Sleep disorder</a:t>
            </a:r>
          </a:p>
          <a:p>
            <a:pPr marL="0" lvl="1"/>
            <a:r>
              <a:rPr lang="en-US" sz="2600" b="1" dirty="0">
                <a:solidFill>
                  <a:schemeClr val="tx2"/>
                </a:solidFill>
              </a:rPr>
              <a:t>Alcohol use</a:t>
            </a:r>
          </a:p>
          <a:p>
            <a:pPr marL="0" lvl="1"/>
            <a:r>
              <a:rPr lang="en-US" sz="2600" b="1" dirty="0">
                <a:solidFill>
                  <a:schemeClr val="tx2"/>
                </a:solidFill>
              </a:rPr>
              <a:t>Smoking status</a:t>
            </a:r>
          </a:p>
          <a:p>
            <a:pPr marL="0" lvl="1"/>
            <a:r>
              <a:rPr lang="en-US" sz="2600" b="1" dirty="0">
                <a:solidFill>
                  <a:schemeClr val="tx2"/>
                </a:solidFill>
              </a:rPr>
              <a:t>Psychiatric disorder</a:t>
            </a:r>
          </a:p>
          <a:p>
            <a:pPr marL="0" lvl="1"/>
            <a:r>
              <a:rPr lang="en-US" sz="2600" b="1" dirty="0">
                <a:solidFill>
                  <a:schemeClr val="tx2"/>
                </a:solidFill>
              </a:rPr>
              <a:t>BMI  </a:t>
            </a:r>
          </a:p>
        </p:txBody>
      </p:sp>
      <p:sp>
        <p:nvSpPr>
          <p:cNvPr id="3" name="Left Brace 2"/>
          <p:cNvSpPr/>
          <p:nvPr/>
        </p:nvSpPr>
        <p:spPr>
          <a:xfrm>
            <a:off x="2438400" y="990600"/>
            <a:ext cx="381000" cy="3124200"/>
          </a:xfrm>
          <a:prstGeom prst="leftBrac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600" dirty="0"/>
          </a:p>
        </p:txBody>
      </p:sp>
      <p:sp>
        <p:nvSpPr>
          <p:cNvPr id="4" name="Rectangle 3"/>
          <p:cNvSpPr/>
          <p:nvPr/>
        </p:nvSpPr>
        <p:spPr>
          <a:xfrm>
            <a:off x="749801" y="2250757"/>
            <a:ext cx="165250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/>
              <a:t>Structured</a:t>
            </a:r>
            <a:endParaRPr lang="en-US" sz="2600" dirty="0"/>
          </a:p>
        </p:txBody>
      </p:sp>
      <p:sp>
        <p:nvSpPr>
          <p:cNvPr id="9" name="Left Brace 8"/>
          <p:cNvSpPr/>
          <p:nvPr/>
        </p:nvSpPr>
        <p:spPr>
          <a:xfrm>
            <a:off x="2438400" y="4648200"/>
            <a:ext cx="381000" cy="1904999"/>
          </a:xfrm>
          <a:prstGeom prst="leftBrac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10" name="Rectangle 9"/>
          <p:cNvSpPr/>
          <p:nvPr/>
        </p:nvSpPr>
        <p:spPr>
          <a:xfrm>
            <a:off x="416115" y="5374957"/>
            <a:ext cx="20222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/>
              <a:t>Unstructured</a:t>
            </a:r>
            <a:endParaRPr lang="en-US" sz="2600" dirty="0"/>
          </a:p>
        </p:txBody>
      </p:sp>
      <p:sp>
        <p:nvSpPr>
          <p:cNvPr id="12" name="Rectangle 11"/>
          <p:cNvSpPr/>
          <p:nvPr/>
        </p:nvSpPr>
        <p:spPr>
          <a:xfrm>
            <a:off x="228600" y="152400"/>
            <a:ext cx="8153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Which covariates were considered?</a:t>
            </a:r>
          </a:p>
        </p:txBody>
      </p:sp>
      <p:cxnSp>
        <p:nvCxnSpPr>
          <p:cNvPr id="13" name="Straight Arrow Connector 12"/>
          <p:cNvCxnSpPr/>
          <p:nvPr/>
        </p:nvCxnSpPr>
        <p:spPr bwMode="auto">
          <a:xfrm flipH="1" flipV="1">
            <a:off x="4953000" y="4852536"/>
            <a:ext cx="1981200" cy="25286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 flipH="1">
            <a:off x="4686300" y="5261214"/>
            <a:ext cx="2247900" cy="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H="1">
            <a:off x="5132070" y="5374957"/>
            <a:ext cx="1802130" cy="250707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/>
          <p:nvPr/>
        </p:nvCxnSpPr>
        <p:spPr bwMode="auto">
          <a:xfrm flipH="1">
            <a:off x="5676900" y="5528608"/>
            <a:ext cx="1257300" cy="463293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Rectangle 20"/>
          <p:cNvSpPr/>
          <p:nvPr/>
        </p:nvSpPr>
        <p:spPr>
          <a:xfrm>
            <a:off x="6934200" y="5036165"/>
            <a:ext cx="179696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</a:rPr>
              <a:t>Text Nailing</a:t>
            </a:r>
            <a:endParaRPr lang="en-US" sz="2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5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/>
      <p:bldP spid="2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43000"/>
            <a:ext cx="7772400" cy="563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Rectangle 38"/>
          <p:cNvSpPr/>
          <p:nvPr/>
        </p:nvSpPr>
        <p:spPr>
          <a:xfrm>
            <a:off x="304800" y="152400"/>
            <a:ext cx="84409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Sleep disorder expressions</a:t>
            </a:r>
          </a:p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Considering 1 million randomly selected notes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34200" y="6416675"/>
            <a:ext cx="2133600" cy="365125"/>
          </a:xfrm>
        </p:spPr>
        <p:txBody>
          <a:bodyPr/>
          <a:lstStyle/>
          <a:p>
            <a:fld id="{CCA03A31-BBE9-44D6-A40E-46D1E84FF077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48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49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" y="2438400"/>
            <a:ext cx="79447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chemeClr val="tx2"/>
                </a:solidFill>
              </a:rPr>
              <a:t>“… Symptoms include </a:t>
            </a:r>
            <a:r>
              <a:rPr lang="en-US" sz="3000" b="1" dirty="0">
                <a:solidFill>
                  <a:srgbClr val="FF0000"/>
                </a:solidFill>
              </a:rPr>
              <a:t>poor sleep</a:t>
            </a:r>
            <a:r>
              <a:rPr lang="en-US" sz="3000" b="1" dirty="0">
                <a:solidFill>
                  <a:schemeClr val="tx2"/>
                </a:solidFill>
              </a:rPr>
              <a:t>, poor appetite, and a reluctance to leave the house or to exercise …”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CA03A31-BBE9-44D6-A40E-46D1E84FF077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90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04800" y="228601"/>
            <a:ext cx="8610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altLang="en-US" sz="28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also have robots…</a:t>
            </a:r>
          </a:p>
        </p:txBody>
      </p:sp>
      <p:pic>
        <p:nvPicPr>
          <p:cNvPr id="3074" name="Picture 2" descr="Image may contain: 1 person, screen and indo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041400"/>
            <a:ext cx="4191000" cy="5588000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  <a:extLst/>
        </p:spPr>
      </p:pic>
      <p:pic>
        <p:nvPicPr>
          <p:cNvPr id="3076" name="Picture 4" descr="Image may contain: 1 person, stand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422975"/>
            <a:ext cx="6400800" cy="4800601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  <a:extLst/>
        </p:spPr>
      </p:pic>
      <p:sp>
        <p:nvSpPr>
          <p:cNvPr id="6" name="Rectangle 5"/>
          <p:cNvSpPr/>
          <p:nvPr/>
        </p:nvSpPr>
        <p:spPr>
          <a:xfrm>
            <a:off x="2057400" y="838200"/>
            <a:ext cx="51787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ersonal</a:t>
            </a:r>
            <a:r>
              <a:rPr lang="en-US" sz="32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nack</a:t>
            </a:r>
            <a:r>
              <a:rPr lang="en-US" sz="32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ssistant</a:t>
            </a:r>
          </a:p>
        </p:txBody>
      </p:sp>
    </p:spTree>
    <p:extLst>
      <p:ext uri="{BB962C8B-B14F-4D97-AF65-F5344CB8AC3E}">
        <p14:creationId xmlns:p14="http://schemas.microsoft.com/office/powerpoint/2010/main" val="353790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2133600"/>
            <a:ext cx="836793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</a:rPr>
              <a:t>“… Clearly, her sleep is very disrupted and we have concerns that her </a:t>
            </a:r>
            <a:r>
              <a:rPr lang="en-US" sz="3200" b="1" dirty="0">
                <a:solidFill>
                  <a:srgbClr val="FF0000"/>
                </a:solidFill>
              </a:rPr>
              <a:t>sleep disruption </a:t>
            </a:r>
            <a:r>
              <a:rPr lang="en-US" sz="3200" b="1" dirty="0">
                <a:solidFill>
                  <a:schemeClr val="tx2"/>
                </a:solidFill>
              </a:rPr>
              <a:t>may be contributing to some of her daytime performance issues …” 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CA03A31-BBE9-44D6-A40E-46D1E84FF077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59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33400" y="1981200"/>
            <a:ext cx="812643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</a:rPr>
              <a:t>“… REVIEW OF SYSTEMS: Notable for some weight gain as well as some </a:t>
            </a:r>
            <a:r>
              <a:rPr lang="en-US" sz="3200" b="1" dirty="0">
                <a:solidFill>
                  <a:srgbClr val="FF0000"/>
                </a:solidFill>
              </a:rPr>
              <a:t>increased sleepiness</a:t>
            </a:r>
            <a:r>
              <a:rPr lang="en-US" sz="3200" b="1" dirty="0">
                <a:solidFill>
                  <a:schemeClr val="tx2"/>
                </a:solidFill>
              </a:rPr>
              <a:t>, but notes no local neck symptoms, no palpitations, heat intolerance, or tremulousness …”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CA03A31-BBE9-44D6-A40E-46D1E84FF077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88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304800" y="304800"/>
            <a:ext cx="84409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How do clinicians document alcohol use?</a:t>
            </a:r>
          </a:p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Considering 10,000 randomly selected notes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CA03A31-BBE9-44D6-A40E-46D1E84FF077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52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11" y="1224388"/>
            <a:ext cx="7444689" cy="5405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905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7562334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Rectangle 38"/>
          <p:cNvSpPr/>
          <p:nvPr/>
        </p:nvSpPr>
        <p:spPr>
          <a:xfrm>
            <a:off x="381000" y="304800"/>
            <a:ext cx="8153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Smoking status: Current</a:t>
            </a:r>
          </a:p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Considering 10,000 randomly selected notes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CA03A31-BBE9-44D6-A40E-46D1E84FF077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53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62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19200"/>
            <a:ext cx="7552616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Rectangle 38"/>
          <p:cNvSpPr/>
          <p:nvPr/>
        </p:nvSpPr>
        <p:spPr>
          <a:xfrm>
            <a:off x="381000" y="304800"/>
            <a:ext cx="8153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Smoking status: Past</a:t>
            </a:r>
          </a:p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Considering 10,000 randomly selected notes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CA03A31-BBE9-44D6-A40E-46D1E84FF077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54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23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7552616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Rectangle 38"/>
          <p:cNvSpPr/>
          <p:nvPr/>
        </p:nvSpPr>
        <p:spPr>
          <a:xfrm>
            <a:off x="381000" y="304800"/>
            <a:ext cx="8153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Smoking status: None</a:t>
            </a:r>
          </a:p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Considering 10,000 randomly selected notes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CA03A31-BBE9-44D6-A40E-46D1E84FF077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55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03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3A31-BBE9-44D6-A40E-46D1E84FF077}" type="slidenum">
              <a:rPr lang="en-US" smtClean="0"/>
              <a:t>56</a:t>
            </a:fld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52400" y="304800"/>
            <a:ext cx="8839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Criteria used to manually label insomnia patients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81000" y="1030069"/>
            <a:ext cx="8270213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Combining MGH clinicians’ experience while considering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“The Diagnostic and Statistical Manual of Mental Disorders - V” (DSM-V).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29353"/>
            <a:ext cx="9144000" cy="401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12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416675"/>
            <a:ext cx="2133600" cy="365125"/>
          </a:xfrm>
        </p:spPr>
        <p:txBody>
          <a:bodyPr/>
          <a:lstStyle/>
          <a:p>
            <a:fld id="{CCA03A31-BBE9-44D6-A40E-46D1E84FF077}" type="slidenum">
              <a:rPr lang="en-US" smtClean="0">
                <a:latin typeface="+mj-lt"/>
              </a:rPr>
              <a:t>57</a:t>
            </a:fld>
            <a:endParaRPr lang="en-US" dirty="0">
              <a:latin typeface="+mj-lt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28600" y="152400"/>
            <a:ext cx="8839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How did we classify insomnia vs. non-insomnia patients?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601578" y="3505200"/>
            <a:ext cx="5113422" cy="428625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4291" tIns="32146" rIns="64291" bIns="32146" anchor="ctr" anchorCtr="1"/>
          <a:lstStyle/>
          <a:p>
            <a:pPr algn="ctr">
              <a:defRPr/>
            </a:pPr>
            <a:r>
              <a:rPr lang="en-US" b="1" dirty="0">
                <a:solidFill>
                  <a:schemeClr val="tx2"/>
                </a:solidFill>
                <a:latin typeface="+mj-lt"/>
              </a:rPr>
              <a:t>Potential insomnia candidates: 164,349 patients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609599" y="675620"/>
            <a:ext cx="5105401" cy="640573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4291" tIns="32146" rIns="64291" bIns="32146"/>
          <a:lstStyle/>
          <a:p>
            <a:pPr algn="ctr">
              <a:defRPr/>
            </a:pPr>
            <a:r>
              <a:rPr lang="en-US" b="1" dirty="0">
                <a:solidFill>
                  <a:schemeClr val="tx2"/>
                </a:solidFill>
                <a:latin typeface="+mj-lt"/>
              </a:rPr>
              <a:t>~314,292 patients at increased risk</a:t>
            </a:r>
          </a:p>
          <a:p>
            <a:pPr algn="ctr">
              <a:defRPr/>
            </a:pPr>
            <a:r>
              <a:rPr lang="en-US" b="1" dirty="0">
                <a:solidFill>
                  <a:schemeClr val="tx2"/>
                </a:solidFill>
                <a:latin typeface="+mj-lt"/>
              </a:rPr>
              <a:t>for metabolic syndrome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609600" y="4154269"/>
            <a:ext cx="5105400" cy="646331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4291" tIns="32146" rIns="64291" bIns="32146" anchor="ctr" anchorCtr="1"/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  <a:latin typeface="+mj-lt"/>
              </a:rPr>
              <a:t>Training (400 patients)</a:t>
            </a:r>
          </a:p>
          <a:p>
            <a:pPr>
              <a:defRPr/>
            </a:pPr>
            <a:r>
              <a:rPr lang="en-US" b="1" dirty="0">
                <a:solidFill>
                  <a:schemeClr val="tx2"/>
                </a:solidFill>
                <a:latin typeface="+mj-lt"/>
              </a:rPr>
              <a:t>Validation (200 patients)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609600" y="5867400"/>
            <a:ext cx="5105400" cy="68580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4291" tIns="32146" rIns="64291" bIns="32146" anchor="ctr" anchorCtr="1"/>
          <a:lstStyle/>
          <a:p>
            <a:pPr algn="ctr">
              <a:defRPr/>
            </a:pPr>
            <a:r>
              <a:rPr lang="en-US" b="1" dirty="0">
                <a:solidFill>
                  <a:schemeClr val="tx2"/>
                </a:solidFill>
                <a:latin typeface="+mj-lt"/>
              </a:rPr>
              <a:t>36,810 insomnia patients</a:t>
            </a:r>
          </a:p>
          <a:p>
            <a:pPr algn="ctr">
              <a:defRPr/>
            </a:pPr>
            <a:r>
              <a:rPr lang="en-US" b="1" dirty="0">
                <a:solidFill>
                  <a:schemeClr val="tx2"/>
                </a:solidFill>
                <a:latin typeface="+mj-lt"/>
              </a:rPr>
              <a:t>(97% specificity, 93% PPV)</a:t>
            </a:r>
          </a:p>
        </p:txBody>
      </p:sp>
      <p:cxnSp>
        <p:nvCxnSpPr>
          <p:cNvPr id="9" name="Straight Arrow Connector 8"/>
          <p:cNvCxnSpPr>
            <a:stCxn id="6" idx="2"/>
            <a:endCxn id="27" idx="0"/>
          </p:cNvCxnSpPr>
          <p:nvPr/>
        </p:nvCxnSpPr>
        <p:spPr bwMode="auto">
          <a:xfrm flipH="1">
            <a:off x="3158289" y="1316193"/>
            <a:ext cx="4011" cy="207807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Arrow Connector 9"/>
          <p:cNvCxnSpPr>
            <a:stCxn id="29" idx="2"/>
            <a:endCxn id="5" idx="0"/>
          </p:cNvCxnSpPr>
          <p:nvPr/>
        </p:nvCxnSpPr>
        <p:spPr bwMode="auto">
          <a:xfrm flipH="1">
            <a:off x="3158289" y="3304542"/>
            <a:ext cx="4011" cy="20065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>
            <a:stCxn id="13" idx="2"/>
            <a:endCxn id="8" idx="0"/>
          </p:cNvCxnSpPr>
          <p:nvPr/>
        </p:nvCxnSpPr>
        <p:spPr bwMode="auto">
          <a:xfrm>
            <a:off x="3162300" y="5654675"/>
            <a:ext cx="0" cy="212725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Rounded Rectangle 12"/>
          <p:cNvSpPr/>
          <p:nvPr/>
        </p:nvSpPr>
        <p:spPr bwMode="auto">
          <a:xfrm>
            <a:off x="609600" y="5029200"/>
            <a:ext cx="5105400" cy="625475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4291" tIns="32146" rIns="64291" bIns="32146" anchor="ctr" anchorCtr="1"/>
          <a:lstStyle/>
          <a:p>
            <a:pPr algn="ctr">
              <a:defRPr/>
            </a:pPr>
            <a:r>
              <a:rPr lang="en-US" b="1" dirty="0">
                <a:solidFill>
                  <a:schemeClr val="tx2"/>
                </a:solidFill>
                <a:latin typeface="+mj-lt"/>
              </a:rPr>
              <a:t>Apply feature selection</a:t>
            </a:r>
          </a:p>
          <a:p>
            <a:pPr algn="ctr">
              <a:defRPr/>
            </a:pPr>
            <a:r>
              <a:rPr lang="en-US" b="1" dirty="0">
                <a:solidFill>
                  <a:schemeClr val="tx2"/>
                </a:solidFill>
                <a:latin typeface="+mj-lt"/>
              </a:rPr>
              <a:t>using structured and unstructured variables</a:t>
            </a:r>
          </a:p>
        </p:txBody>
      </p:sp>
      <p:cxnSp>
        <p:nvCxnSpPr>
          <p:cNvPr id="14" name="Straight Arrow Connector 13"/>
          <p:cNvCxnSpPr>
            <a:stCxn id="7" idx="2"/>
            <a:endCxn id="13" idx="0"/>
          </p:cNvCxnSpPr>
          <p:nvPr/>
        </p:nvCxnSpPr>
        <p:spPr bwMode="auto">
          <a:xfrm>
            <a:off x="3162300" y="4800600"/>
            <a:ext cx="0" cy="2286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Straight Arrow Connector 36"/>
          <p:cNvCxnSpPr>
            <a:stCxn id="27" idx="2"/>
            <a:endCxn id="29" idx="0"/>
          </p:cNvCxnSpPr>
          <p:nvPr/>
        </p:nvCxnSpPr>
        <p:spPr bwMode="auto">
          <a:xfrm>
            <a:off x="3158289" y="2161542"/>
            <a:ext cx="4011" cy="20065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Rectangle 2"/>
          <p:cNvSpPr/>
          <p:nvPr/>
        </p:nvSpPr>
        <p:spPr>
          <a:xfrm>
            <a:off x="5791200" y="649069"/>
            <a:ext cx="3276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Massachusetts General Hospital</a:t>
            </a:r>
          </a:p>
          <a:p>
            <a:r>
              <a:rPr lang="en-US" b="1" dirty="0"/>
              <a:t>Brigham and Women’s Hospital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62000" y="4134483"/>
            <a:ext cx="12921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Randomly</a:t>
            </a:r>
          </a:p>
          <a:p>
            <a:r>
              <a:rPr lang="en-US" b="1" dirty="0"/>
              <a:t>selected</a:t>
            </a:r>
          </a:p>
        </p:txBody>
      </p:sp>
      <p:sp>
        <p:nvSpPr>
          <p:cNvPr id="27" name="Rounded Rectangle 4"/>
          <p:cNvSpPr/>
          <p:nvPr/>
        </p:nvSpPr>
        <p:spPr bwMode="auto">
          <a:xfrm>
            <a:off x="601578" y="1524000"/>
            <a:ext cx="5113422" cy="63754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4291" tIns="32146" rIns="64291" bIns="32146" anchor="ctr" anchorCtr="1"/>
          <a:lstStyle/>
          <a:p>
            <a:pPr algn="ctr">
              <a:defRPr/>
            </a:pPr>
            <a:r>
              <a:rPr lang="en-US" b="1" dirty="0">
                <a:solidFill>
                  <a:schemeClr val="tx2"/>
                </a:solidFill>
                <a:latin typeface="+mj-lt"/>
              </a:rPr>
              <a:t> ≥2 notes each has &gt;500 characters. A note could be either a clinical report or a discharge summary.</a:t>
            </a:r>
          </a:p>
        </p:txBody>
      </p:sp>
      <p:sp>
        <p:nvSpPr>
          <p:cNvPr id="29" name="Rounded Rectangle 33"/>
          <p:cNvSpPr/>
          <p:nvPr/>
        </p:nvSpPr>
        <p:spPr bwMode="auto">
          <a:xfrm>
            <a:off x="609600" y="2362200"/>
            <a:ext cx="5105400" cy="94234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4291" tIns="32146" rIns="64291" bIns="32146" anchor="ctr" anchorCtr="1"/>
          <a:lstStyle/>
          <a:p>
            <a:pPr algn="ctr">
              <a:defRPr/>
            </a:pPr>
            <a:r>
              <a:rPr lang="en-US" b="1" dirty="0">
                <a:solidFill>
                  <a:schemeClr val="tx2"/>
                </a:solidFill>
                <a:ea typeface="ＭＳ ゴシック"/>
                <a:cs typeface="ＭＳ ゴシック"/>
              </a:rPr>
              <a:t>≥1 billing codes for insomnia OR</a:t>
            </a:r>
          </a:p>
          <a:p>
            <a:pPr algn="ctr">
              <a:defRPr/>
            </a:pPr>
            <a:r>
              <a:rPr lang="en-US" b="1" dirty="0">
                <a:solidFill>
                  <a:schemeClr val="tx2"/>
                </a:solidFill>
                <a:ea typeface="ＭＳ ゴシック"/>
                <a:cs typeface="ＭＳ ゴシック"/>
              </a:rPr>
              <a:t>≥1 notes with a mention of sleep keywords OR</a:t>
            </a:r>
          </a:p>
          <a:p>
            <a:pPr algn="ctr">
              <a:defRPr/>
            </a:pPr>
            <a:r>
              <a:rPr lang="en-US" b="1" dirty="0">
                <a:solidFill>
                  <a:schemeClr val="tx2"/>
                </a:solidFill>
                <a:ea typeface="ＭＳ ゴシック"/>
                <a:cs typeface="ＭＳ ゴシック"/>
              </a:rPr>
              <a:t>≥1 prescriptions for sleep meds</a:t>
            </a:r>
          </a:p>
        </p:txBody>
      </p:sp>
      <p:cxnSp>
        <p:nvCxnSpPr>
          <p:cNvPr id="48" name="Straight Arrow Connector 47"/>
          <p:cNvCxnSpPr>
            <a:stCxn id="5" idx="2"/>
            <a:endCxn id="7" idx="0"/>
          </p:cNvCxnSpPr>
          <p:nvPr/>
        </p:nvCxnSpPr>
        <p:spPr bwMode="auto">
          <a:xfrm>
            <a:off x="3158289" y="3933825"/>
            <a:ext cx="4011" cy="22044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2" name="Straight Arrow Connector 61"/>
          <p:cNvCxnSpPr>
            <a:stCxn id="5" idx="3"/>
            <a:endCxn id="65" idx="1"/>
          </p:cNvCxnSpPr>
          <p:nvPr/>
        </p:nvCxnSpPr>
        <p:spPr bwMode="auto">
          <a:xfrm flipV="1">
            <a:off x="5715000" y="3715435"/>
            <a:ext cx="304800" cy="407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5" name="Rounded Rectangle 6"/>
          <p:cNvSpPr/>
          <p:nvPr/>
        </p:nvSpPr>
        <p:spPr bwMode="auto">
          <a:xfrm>
            <a:off x="6019800" y="3200400"/>
            <a:ext cx="2743200" cy="103006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4291" tIns="32146" rIns="64291" bIns="32146" anchor="ctr" anchorCtr="1"/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  <a:latin typeface="+mj-lt"/>
              </a:rPr>
              <a:t>Validation (200 patients)</a:t>
            </a:r>
          </a:p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(97% specificity, 93% PPV)</a:t>
            </a:r>
          </a:p>
          <a:p>
            <a:pPr algn="ctr">
              <a:defRPr/>
            </a:pPr>
            <a:r>
              <a:rPr lang="en-US" b="1" dirty="0"/>
              <a:t>(Randomly selected)</a:t>
            </a:r>
          </a:p>
        </p:txBody>
      </p:sp>
    </p:spTree>
    <p:extLst>
      <p:ext uri="{BB962C8B-B14F-4D97-AF65-F5344CB8AC3E}">
        <p14:creationId xmlns:p14="http://schemas.microsoft.com/office/powerpoint/2010/main" val="609419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3" grpId="0" animBg="1"/>
      <p:bldP spid="19" grpId="0"/>
      <p:bldP spid="27" grpId="0" animBg="1"/>
      <p:bldP spid="29" grpId="0" animBg="1"/>
      <p:bldP spid="6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416675"/>
            <a:ext cx="2133600" cy="365125"/>
          </a:xfrm>
        </p:spPr>
        <p:txBody>
          <a:bodyPr/>
          <a:lstStyle/>
          <a:p>
            <a:fld id="{CCA03A31-BBE9-44D6-A40E-46D1E84FF077}" type="slidenum">
              <a:rPr lang="en-US" smtClean="0"/>
              <a:t>58</a:t>
            </a:fld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381000" y="304800"/>
            <a:ext cx="8153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Results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382081"/>
            <a:ext cx="8422200" cy="471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43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152400" y="238781"/>
            <a:ext cx="857491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/>
            <a:r>
              <a:rPr lang="en-US" sz="2800" b="1" dirty="0"/>
              <a:t>Variables selected for insomnia classification</a:t>
            </a:r>
          </a:p>
          <a:p>
            <a:pPr defTabSz="914377"/>
            <a:r>
              <a:rPr lang="en-US" sz="2400" b="1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Combining structured and unstructured data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24850" y="1666994"/>
            <a:ext cx="1093375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377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57201" y="2047994"/>
            <a:ext cx="990854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377"/>
            <a:endParaRPr lang="en-US" kern="0">
              <a:solidFill>
                <a:sysClr val="windowText" lastClr="000000"/>
              </a:solidFill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3881165"/>
              </p:ext>
            </p:extLst>
          </p:nvPr>
        </p:nvGraphicFramePr>
        <p:xfrm>
          <a:off x="228600" y="1371600"/>
          <a:ext cx="8498719" cy="358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Bitmap Image" r:id="rId4" imgW="8733333" imgH="3685714" progId="Paint.Picture">
                  <p:embed/>
                </p:oleObj>
              </mc:Choice>
              <mc:Fallback>
                <p:oleObj name="Bitmap Image" r:id="rId4" imgW="8733333" imgH="3685714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371600"/>
                        <a:ext cx="8498719" cy="3581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304800" y="5257800"/>
            <a:ext cx="3200400" cy="1323439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914377"/>
            <a:r>
              <a:rPr lang="en-US" sz="2000" b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= Structured</a:t>
            </a:r>
          </a:p>
          <a:p>
            <a:pPr defTabSz="914377"/>
            <a:r>
              <a:rPr lang="en-US" sz="2000" b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 = Unstructured</a:t>
            </a:r>
          </a:p>
          <a:p>
            <a:pPr defTabSz="914377"/>
            <a:r>
              <a:rPr lang="en-US" sz="2000" b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= Odds ratio</a:t>
            </a:r>
          </a:p>
          <a:p>
            <a:pPr defTabSz="914377"/>
            <a:r>
              <a:rPr lang="en-US" sz="2000" b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 = Confidence interval</a:t>
            </a:r>
          </a:p>
        </p:txBody>
      </p:sp>
      <p:sp>
        <p:nvSpPr>
          <p:cNvPr id="8" name="Rectangle 7"/>
          <p:cNvSpPr/>
          <p:nvPr/>
        </p:nvSpPr>
        <p:spPr>
          <a:xfrm>
            <a:off x="4071372" y="4876800"/>
            <a:ext cx="159851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en-US" altLang="en-US" sz="2200" b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Odds ratio</a:t>
            </a:r>
            <a:endParaRPr lang="en-US" sz="2200" kern="0" dirty="0">
              <a:solidFill>
                <a:sysClr val="windowText" lastClr="000000"/>
              </a:solidFill>
            </a:endParaRP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CA03A31-BBE9-44D6-A40E-46D1E84FF077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31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www.massgeneral.org/News/assets/kathleen_core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563" y="2743200"/>
            <a:ext cx="990600" cy="133401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cdn1.sph.harvard.edu/wp-content/uploads/sites/597/2012/08/cai-201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917" y="2743200"/>
            <a:ext cx="971551" cy="1216382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123435" y="2119789"/>
            <a:ext cx="1838965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Peter Szolovits</a:t>
            </a:r>
          </a:p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(MIT)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257800" y="6172200"/>
            <a:ext cx="2069797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Garret FitzGerald</a:t>
            </a:r>
          </a:p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(UPenn)</a:t>
            </a:r>
          </a:p>
        </p:txBody>
      </p:sp>
      <p:pic>
        <p:nvPicPr>
          <p:cNvPr id="3088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077" y="4806553"/>
            <a:ext cx="1993723" cy="133430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380961" y="6172200"/>
            <a:ext cx="149271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Zak Kohane</a:t>
            </a:r>
          </a:p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(Harvard)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257364" y="4079092"/>
            <a:ext cx="25442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</a:t>
            </a:r>
          </a:p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(Couple of years ago)</a:t>
            </a:r>
          </a:p>
        </p:txBody>
      </p:sp>
      <p:sp>
        <p:nvSpPr>
          <p:cNvPr id="6" name="Rectangle 5"/>
          <p:cNvSpPr/>
          <p:nvPr/>
        </p:nvSpPr>
        <p:spPr>
          <a:xfrm>
            <a:off x="1447800" y="3959582"/>
            <a:ext cx="1270541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Tianxi Cai</a:t>
            </a:r>
          </a:p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(Harvard)</a:t>
            </a:r>
          </a:p>
        </p:txBody>
      </p:sp>
      <p:sp>
        <p:nvSpPr>
          <p:cNvPr id="7" name="Rectangle 6"/>
          <p:cNvSpPr/>
          <p:nvPr/>
        </p:nvSpPr>
        <p:spPr>
          <a:xfrm>
            <a:off x="5029200" y="2225016"/>
            <a:ext cx="167225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Stanley Shaw</a:t>
            </a:r>
          </a:p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(MGH)</a:t>
            </a:r>
          </a:p>
        </p:txBody>
      </p:sp>
      <p:sp>
        <p:nvSpPr>
          <p:cNvPr id="8" name="Rectangle 7"/>
          <p:cNvSpPr/>
          <p:nvPr/>
        </p:nvSpPr>
        <p:spPr>
          <a:xfrm>
            <a:off x="6047363" y="4054554"/>
            <a:ext cx="1877437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Kathleen Corey</a:t>
            </a:r>
          </a:p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(MGH)</a:t>
            </a:r>
          </a:p>
        </p:txBody>
      </p:sp>
      <p:pic>
        <p:nvPicPr>
          <p:cNvPr id="3092" name="Picture 20" descr="https://imes.mit.edu/wp-content/uploads/2015/05/SZOLOVITS-larg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961" y="990600"/>
            <a:ext cx="1337674" cy="112697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510" y="4800600"/>
            <a:ext cx="1027687" cy="1345645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103" name="Picture 3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653" y="838200"/>
            <a:ext cx="1219200" cy="1371601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765107"/>
            <a:ext cx="1448909" cy="1267074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AEE0CF4B-ADE6-43AF-9D6D-B38D4FA798C3}"/>
              </a:ext>
            </a:extLst>
          </p:cNvPr>
          <p:cNvSpPr/>
          <p:nvPr/>
        </p:nvSpPr>
        <p:spPr>
          <a:xfrm>
            <a:off x="304799" y="228600"/>
            <a:ext cx="83058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Colleagues during my fellowship at Mass General Hospital</a:t>
            </a:r>
          </a:p>
        </p:txBody>
      </p:sp>
    </p:spTree>
    <p:extLst>
      <p:ext uri="{BB962C8B-B14F-4D97-AF65-F5344CB8AC3E}">
        <p14:creationId xmlns:p14="http://schemas.microsoft.com/office/powerpoint/2010/main" val="366131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  <p:bldP spid="5" grpId="0"/>
      <p:bldP spid="6" grpId="0"/>
      <p:bldP spid="7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17226" y="291152"/>
            <a:ext cx="86981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Generalized linear model</a:t>
            </a: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416675"/>
            <a:ext cx="2133600" cy="365125"/>
          </a:xfrm>
        </p:spPr>
        <p:txBody>
          <a:bodyPr/>
          <a:lstStyle/>
          <a:p>
            <a:fld id="{CCA03A31-BBE9-44D6-A40E-46D1E84FF077}" type="slidenum">
              <a:rPr lang="en-US" smtClean="0"/>
              <a:t>60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95375"/>
            <a:ext cx="7391400" cy="52292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57800" y="304800"/>
            <a:ext cx="3666645" cy="49244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600" b="1" dirty="0"/>
              <a:t>36,810 insomnia patients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02770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17226" y="291152"/>
            <a:ext cx="86981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Cohort characteristics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2362200" y="1092875"/>
            <a:ext cx="6324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fontAlgn="base"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tx2"/>
                </a:solidFill>
              </a:rPr>
              <a:t>Average age: 62 years</a:t>
            </a:r>
          </a:p>
          <a:p>
            <a:pPr marL="91440" fontAlgn="base"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tx2"/>
                </a:solidFill>
              </a:rPr>
              <a:t>59.4% females</a:t>
            </a:r>
          </a:p>
          <a:p>
            <a:pPr marL="91440" fontAlgn="base"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tx2"/>
                </a:solidFill>
              </a:rPr>
              <a:t>72.9% White, 10.4% African American</a:t>
            </a:r>
          </a:p>
          <a:p>
            <a:pPr marL="91440" fontAlgn="base"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tx2"/>
                </a:solidFill>
              </a:rPr>
              <a:t>~16K patients are followed for at least 5 years</a:t>
            </a:r>
          </a:p>
        </p:txBody>
      </p:sp>
      <p:sp>
        <p:nvSpPr>
          <p:cNvPr id="5" name="Left Brace 4"/>
          <p:cNvSpPr/>
          <p:nvPr/>
        </p:nvSpPr>
        <p:spPr>
          <a:xfrm>
            <a:off x="2119251" y="3701013"/>
            <a:ext cx="395349" cy="2394987"/>
          </a:xfrm>
          <a:prstGeom prst="leftBrac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6640" y="1828800"/>
            <a:ext cx="20069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Demographics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2362200" y="3617655"/>
            <a:ext cx="62484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fontAlgn="base"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tx2"/>
                </a:solidFill>
              </a:rPr>
              <a:t>79.3% joint disorder</a:t>
            </a:r>
          </a:p>
          <a:p>
            <a:pPr marL="91440" fontAlgn="base"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tx2"/>
                </a:solidFill>
              </a:rPr>
              <a:t>75.4% hypertension</a:t>
            </a:r>
          </a:p>
          <a:p>
            <a:pPr marL="91440" fontAlgn="base"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tx2"/>
                </a:solidFill>
              </a:rPr>
              <a:t>55.9% diabetes (either type I or II)</a:t>
            </a:r>
          </a:p>
          <a:p>
            <a:pPr marL="91440" fontAlgn="base"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tx2"/>
                </a:solidFill>
              </a:rPr>
              <a:t>46.9% anxiety / depression</a:t>
            </a:r>
          </a:p>
          <a:p>
            <a:pPr marL="91440" fontAlgn="base"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tx2"/>
                </a:solidFill>
              </a:rPr>
              <a:t>1.9% Alzheimer’s </a:t>
            </a:r>
            <a:r>
              <a:rPr lang="en-US" sz="2400" b="1">
                <a:solidFill>
                  <a:schemeClr val="tx2"/>
                </a:solidFill>
              </a:rPr>
              <a:t>/ dementia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9" name="Left Brace 8"/>
          <p:cNvSpPr/>
          <p:nvPr/>
        </p:nvSpPr>
        <p:spPr>
          <a:xfrm>
            <a:off x="2133600" y="1143000"/>
            <a:ext cx="381000" cy="1905000"/>
          </a:xfrm>
          <a:prstGeom prst="leftBrac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2400" y="4648200"/>
            <a:ext cx="19800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Comorbidities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5257800" y="304800"/>
            <a:ext cx="3666645" cy="49244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600" b="1" dirty="0"/>
              <a:t>36,810 insomnia patients</a:t>
            </a:r>
            <a:endParaRPr lang="en-US" sz="2600" dirty="0"/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416675"/>
            <a:ext cx="2133600" cy="365125"/>
          </a:xfrm>
        </p:spPr>
        <p:txBody>
          <a:bodyPr/>
          <a:lstStyle/>
          <a:p>
            <a:fld id="{CCA03A31-BBE9-44D6-A40E-46D1E84FF077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26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3" grpId="0"/>
      <p:bldP spid="9" grpId="0" animBg="1"/>
      <p:bldP spid="1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152400" y="238780"/>
            <a:ext cx="8991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Deployment of the generalized linear model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045" y="1447800"/>
            <a:ext cx="6965755" cy="50602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152400" y="838200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/>
            <a:r>
              <a:rPr lang="en-US" sz="2000" b="1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example for one of the 36,810 insomnia patients: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CA03A31-BBE9-44D6-A40E-46D1E84FF077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23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52400" y="152400"/>
            <a:ext cx="8610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Text Nailing</a:t>
            </a: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 semi-manual method to identify smoking status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508905" y="1549769"/>
            <a:ext cx="5034895" cy="3693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314,292 patients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508906" y="2133600"/>
            <a:ext cx="5034894" cy="3693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Notes that contain </a:t>
            </a:r>
            <a:r>
              <a:rPr lang="en-US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smok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tob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cig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1000" y="1535668"/>
            <a:ext cx="2011966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10,927,595 notes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81000" y="2133600"/>
            <a:ext cx="2020578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1,014,979 notes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508905" y="2743200"/>
            <a:ext cx="5034895" cy="372409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Randomly select a sub-set</a:t>
            </a:r>
          </a:p>
          <a:p>
            <a:pPr algn="ctr"/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1000" y="4355068"/>
            <a:ext cx="2011966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1,000 notes</a:t>
            </a:r>
          </a:p>
        </p:txBody>
      </p:sp>
      <p:cxnSp>
        <p:nvCxnSpPr>
          <p:cNvPr id="30" name="Straight Arrow Connector 29"/>
          <p:cNvCxnSpPr>
            <a:stCxn id="23" idx="2"/>
            <a:endCxn id="24" idx="0"/>
          </p:cNvCxnSpPr>
          <p:nvPr/>
        </p:nvCxnSpPr>
        <p:spPr>
          <a:xfrm>
            <a:off x="5026353" y="1919101"/>
            <a:ext cx="0" cy="21449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4" idx="2"/>
            <a:endCxn id="27" idx="0"/>
          </p:cNvCxnSpPr>
          <p:nvPr/>
        </p:nvCxnSpPr>
        <p:spPr>
          <a:xfrm>
            <a:off x="5026353" y="2502932"/>
            <a:ext cx="0" cy="24026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570626" y="3143071"/>
            <a:ext cx="48969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For each note observe at the first occurrence of the string </a:t>
            </a:r>
            <a:r>
              <a:rPr lang="en-US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smok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tob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, or </a:t>
            </a:r>
            <a:r>
              <a:rPr lang="en-US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cig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and extract ±50 characters around it.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4600" y="4191000"/>
            <a:ext cx="4953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Copy the 100-character blobs (1,000 blobs) to a text editor for manual review.</a:t>
            </a:r>
          </a:p>
        </p:txBody>
      </p:sp>
      <p:sp>
        <p:nvSpPr>
          <p:cNvPr id="2" name="Rectangle 1"/>
          <p:cNvSpPr/>
          <p:nvPr/>
        </p:nvSpPr>
        <p:spPr>
          <a:xfrm>
            <a:off x="2514600" y="4953000"/>
            <a:ext cx="4953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Store expressions of interest and assign them to classes:</a:t>
            </a:r>
          </a:p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Current Smoker</a:t>
            </a:r>
          </a:p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Past Smoker</a:t>
            </a:r>
          </a:p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Never Smoked</a:t>
            </a:r>
            <a:endParaRPr lang="en-US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CA03A31-BBE9-44D6-A40E-46D1E84FF077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65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/>
      <p:bldP spid="27" grpId="0" animBg="1"/>
      <p:bldP spid="28" grpId="0"/>
      <p:bldP spid="37" grpId="0"/>
      <p:bldP spid="12" grpId="0"/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304800" y="304800"/>
            <a:ext cx="844094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To allow searching for homogeneous expressions, all notes and expressions were converted to an alphabetical-only representation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93265"/>
            <a:ext cx="8517145" cy="411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304800" y="2971800"/>
            <a:ext cx="54102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“… smoked 2 packs per week…”</a:t>
            </a:r>
          </a:p>
          <a:p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dirty="0">
                <a:solidFill>
                  <a:srgbClr val="FF0000"/>
                </a:solidFill>
              </a:rPr>
              <a:t>“… smoked 5 packs	per week…”</a:t>
            </a:r>
          </a:p>
          <a:p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dirty="0">
                <a:solidFill>
                  <a:srgbClr val="FF0000"/>
                </a:solidFill>
              </a:rPr>
              <a:t> “… smoked:   4-6 packs   per        week…”</a:t>
            </a:r>
          </a:p>
        </p:txBody>
      </p:sp>
      <p:sp>
        <p:nvSpPr>
          <p:cNvPr id="6" name="Rectangle 5"/>
          <p:cNvSpPr/>
          <p:nvPr/>
        </p:nvSpPr>
        <p:spPr>
          <a:xfrm>
            <a:off x="5867400" y="3588603"/>
            <a:ext cx="30807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smokedpacksperweek</a:t>
            </a:r>
          </a:p>
          <a:p>
            <a:pPr algn="ctr"/>
            <a:r>
              <a:rPr lang="en-US" sz="2400" b="1" dirty="0"/>
              <a:t>(Past Smoker)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eft Brace 6"/>
          <p:cNvSpPr/>
          <p:nvPr/>
        </p:nvSpPr>
        <p:spPr>
          <a:xfrm rot="10800000">
            <a:off x="5469472" y="3124199"/>
            <a:ext cx="278399" cy="1694497"/>
          </a:xfrm>
          <a:prstGeom prst="leftBrac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CA03A31-BBE9-44D6-A40E-46D1E84FF077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152400" y="238780"/>
            <a:ext cx="8991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238334" y="1190837"/>
            <a:ext cx="7744341" cy="101566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rgbClr val="FF0000"/>
                </a:solidFill>
              </a:rPr>
              <a:t>We present one of the largest insomnia cohorts</a:t>
            </a:r>
          </a:p>
          <a:p>
            <a:pPr marL="213355"/>
            <a:r>
              <a:rPr lang="en-US" sz="3000" b="1" dirty="0">
                <a:solidFill>
                  <a:schemeClr val="bg1">
                    <a:lumMod val="50000"/>
                  </a:schemeClr>
                </a:solidFill>
              </a:rPr>
              <a:t>36,810 patients / 20 years of care</a:t>
            </a:r>
          </a:p>
        </p:txBody>
      </p:sp>
      <p:sp>
        <p:nvSpPr>
          <p:cNvPr id="6" name="Rectangle 5"/>
          <p:cNvSpPr/>
          <p:nvPr/>
        </p:nvSpPr>
        <p:spPr>
          <a:xfrm>
            <a:off x="231880" y="2184737"/>
            <a:ext cx="7876657" cy="101566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rgbClr val="FF0000"/>
                </a:solidFill>
              </a:rPr>
              <a:t>We achieved good results</a:t>
            </a:r>
          </a:p>
          <a:p>
            <a:pPr marL="213355"/>
            <a:r>
              <a:rPr lang="en-US" sz="3000" b="1" dirty="0">
                <a:solidFill>
                  <a:schemeClr val="bg1">
                    <a:lumMod val="50000"/>
                  </a:schemeClr>
                </a:solidFill>
              </a:rPr>
              <a:t>AUC = 0.83 with 7 variables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30398" y="3175337"/>
            <a:ext cx="8028781" cy="101566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rgbClr val="FF0000"/>
                </a:solidFill>
              </a:rPr>
              <a:t>We developed an applicable risk score</a:t>
            </a:r>
          </a:p>
          <a:p>
            <a:pPr marL="213355"/>
            <a:r>
              <a:rPr lang="en-US" sz="3000" b="1" dirty="0">
                <a:solidFill>
                  <a:schemeClr val="bg1">
                    <a:lumMod val="50000"/>
                  </a:schemeClr>
                </a:solidFill>
              </a:rPr>
              <a:t>The score could be deployed in EMR platforms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" y="4165937"/>
            <a:ext cx="8042709" cy="101566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rgbClr val="FF0000"/>
                </a:solidFill>
              </a:rPr>
              <a:t>We developed a new text processing method</a:t>
            </a:r>
          </a:p>
          <a:p>
            <a:pPr marL="219450"/>
            <a:r>
              <a:rPr lang="en-US" sz="3000" b="1" dirty="0">
                <a:solidFill>
                  <a:schemeClr val="bg1">
                    <a:lumMod val="50000"/>
                  </a:schemeClr>
                </a:solidFill>
              </a:rPr>
              <a:t>Outperforms traditional methods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CA03A31-BBE9-44D6-A40E-46D1E84FF077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47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228600" y="1847433"/>
            <a:ext cx="84582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A use case:</a:t>
            </a:r>
          </a:p>
          <a:p>
            <a:pPr algn="ctr"/>
            <a:r>
              <a:rPr lang="en-US" sz="4400" b="1" dirty="0"/>
              <a:t>A Risk Model for 30-Day Heart Failure Re-Admission using Electronic Medical Records</a:t>
            </a:r>
            <a:endParaRPr lang="en-US" sz="4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3A31-BBE9-44D6-A40E-46D1E84FF07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51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3A31-BBE9-44D6-A40E-46D1E84FF077}" type="slidenum">
              <a:rPr lang="en-US" smtClean="0"/>
              <a:t>67</a:t>
            </a:fld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381000" y="304800"/>
            <a:ext cx="8153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What is known?</a:t>
            </a:r>
          </a:p>
        </p:txBody>
      </p:sp>
      <p:sp>
        <p:nvSpPr>
          <p:cNvPr id="24" name="Rectangle 23"/>
          <p:cNvSpPr/>
          <p:nvPr/>
        </p:nvSpPr>
        <p:spPr>
          <a:xfrm>
            <a:off x="0" y="3376277"/>
            <a:ext cx="90678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sz="1900" b="1" dirty="0"/>
              <a:t>Among Medicare beneficiaries the rate of 30-day CHF re-admission approaches 25%.</a:t>
            </a:r>
            <a:r>
              <a:rPr lang="en-US" sz="1900" b="1" baseline="30000" dirty="0"/>
              <a:t>4</a:t>
            </a:r>
            <a:endParaRPr lang="en-US" sz="1900" b="1" dirty="0"/>
          </a:p>
        </p:txBody>
      </p:sp>
      <p:sp>
        <p:nvSpPr>
          <p:cNvPr id="6" name="Rectangle 5"/>
          <p:cNvSpPr/>
          <p:nvPr/>
        </p:nvSpPr>
        <p:spPr>
          <a:xfrm>
            <a:off x="339670" y="2743200"/>
            <a:ext cx="87281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Re-admissions after a CHF admission is one of the leading problems facing the US healthcare system.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" y="1520279"/>
            <a:ext cx="89916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182880">
              <a:buFont typeface="Arial" panose="020B0604020202020204" pitchFamily="34" charset="0"/>
              <a:buChar char="•"/>
            </a:pPr>
            <a:r>
              <a:rPr lang="en-US" sz="1900" b="1" dirty="0"/>
              <a:t>1.1 million US CHF admissions amounted to nearly $29 billion.</a:t>
            </a:r>
            <a:r>
              <a:rPr lang="en-US" sz="1900" b="1" baseline="30000" dirty="0"/>
              <a:t>1</a:t>
            </a:r>
            <a:endParaRPr lang="en-US" sz="1000" b="1" dirty="0"/>
          </a:p>
        </p:txBody>
      </p:sp>
      <p:sp>
        <p:nvSpPr>
          <p:cNvPr id="9" name="Rectangle 8"/>
          <p:cNvSpPr/>
          <p:nvPr/>
        </p:nvSpPr>
        <p:spPr>
          <a:xfrm>
            <a:off x="339670" y="1104036"/>
            <a:ext cx="65183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Congestive heart failure.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" y="5029200"/>
            <a:ext cx="2819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1. Russo and Andrews, 2006.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6200" y="5715000"/>
            <a:ext cx="1981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4. Jencks et al., 2008. </a:t>
            </a:r>
            <a:endParaRPr lang="en-US" sz="1600" dirty="0"/>
          </a:p>
        </p:txBody>
      </p:sp>
      <p:sp>
        <p:nvSpPr>
          <p:cNvPr id="3" name="Rectangle 2"/>
          <p:cNvSpPr/>
          <p:nvPr/>
        </p:nvSpPr>
        <p:spPr>
          <a:xfrm>
            <a:off x="76200" y="5257800"/>
            <a:ext cx="472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2. Centers for Disease Control and Prevention, 2011.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" y="5486400"/>
            <a:ext cx="20144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3. Kannel et al., 1974.</a:t>
            </a:r>
          </a:p>
        </p:txBody>
      </p:sp>
      <p:sp>
        <p:nvSpPr>
          <p:cNvPr id="8" name="Rectangle 7"/>
          <p:cNvSpPr/>
          <p:nvPr/>
        </p:nvSpPr>
        <p:spPr>
          <a:xfrm>
            <a:off x="76200" y="5943600"/>
            <a:ext cx="3276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5. Elixhauser and Owens, 2006.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76200" y="6172200"/>
            <a:ext cx="44014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6. Medicare Payment Advisory Commission, 2007.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76200" y="1916668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182880">
              <a:buFont typeface="Arial" panose="020B0604020202020204" pitchFamily="34" charset="0"/>
              <a:buChar char="•"/>
            </a:pPr>
            <a:r>
              <a:rPr lang="en-US" b="1" dirty="0"/>
              <a:t>T2D is a common disease affecting 25.8 million people in the US.</a:t>
            </a:r>
            <a:r>
              <a:rPr lang="en-US" b="1" baseline="30000" dirty="0"/>
              <a:t>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200" y="2286000"/>
            <a:ext cx="85742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182880">
              <a:buFont typeface="Arial" panose="020B0604020202020204" pitchFamily="34" charset="0"/>
              <a:buChar char="•"/>
            </a:pPr>
            <a:r>
              <a:rPr lang="en-US" b="1" dirty="0"/>
              <a:t>Patients with T2D are at 2.4 to 5-fold increased risk of developing heart failure.</a:t>
            </a:r>
            <a:r>
              <a:rPr lang="en-US" b="1" baseline="30000" dirty="0"/>
              <a:t>3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0" y="3796540"/>
            <a:ext cx="906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b="1" dirty="0"/>
              <a:t>After pneumonia, CHF is the second most common cause of hospital admission.</a:t>
            </a:r>
            <a:r>
              <a:rPr lang="en-US" b="1" baseline="30000" dirty="0"/>
              <a:t>5</a:t>
            </a:r>
            <a:endParaRPr lang="en-US" b="1" dirty="0"/>
          </a:p>
        </p:txBody>
      </p:sp>
      <p:sp>
        <p:nvSpPr>
          <p:cNvPr id="14" name="Rectangle 13"/>
          <p:cNvSpPr/>
          <p:nvPr/>
        </p:nvSpPr>
        <p:spPr>
          <a:xfrm>
            <a:off x="0" y="4258270"/>
            <a:ext cx="8839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b="1" dirty="0"/>
              <a:t>About 12.5% of Medicare CHF admissions are followed by a potentially preventable re-admission within 15 days.</a:t>
            </a:r>
            <a:r>
              <a:rPr lang="en-US" b="1" baseline="30000" dirty="0"/>
              <a:t>6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8402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6" grpId="0"/>
      <p:bldP spid="15" grpId="0"/>
      <p:bldP spid="3" grpId="0"/>
      <p:bldP spid="7" grpId="0"/>
      <p:bldP spid="8" grpId="0"/>
      <p:bldP spid="10" grpId="0"/>
      <p:bldP spid="11" grpId="0"/>
      <p:bldP spid="12" grpId="0"/>
      <p:bldP spid="13" grpId="0"/>
      <p:bldP spid="1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/>
        </p:nvSpPr>
        <p:spPr>
          <a:xfrm>
            <a:off x="2057400" y="1295400"/>
            <a:ext cx="2515237" cy="224944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525274" y="3161971"/>
            <a:ext cx="6094726" cy="3425"/>
          </a:xfrm>
          <a:prstGeom prst="line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2514600" y="3089196"/>
            <a:ext cx="137469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cxnSp>
        <p:nvCxnSpPr>
          <p:cNvPr id="20" name="Straight Connector 19"/>
          <p:cNvCxnSpPr/>
          <p:nvPr/>
        </p:nvCxnSpPr>
        <p:spPr>
          <a:xfrm>
            <a:off x="2590801" y="2590800"/>
            <a:ext cx="0" cy="439171"/>
          </a:xfrm>
          <a:prstGeom prst="line">
            <a:avLst/>
          </a:prstGeom>
          <a:ln w="22225">
            <a:solidFill>
              <a:schemeClr val="tx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133600" y="1929825"/>
            <a:ext cx="9619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/>
              <a:t>Patient</a:t>
            </a:r>
          </a:p>
          <a:p>
            <a:pPr algn="ctr"/>
            <a:r>
              <a:rPr lang="en-US" sz="1600" b="1" dirty="0"/>
              <a:t>admitted</a:t>
            </a:r>
          </a:p>
        </p:txBody>
      </p:sp>
      <p:sp>
        <p:nvSpPr>
          <p:cNvPr id="78" name="Oval 77"/>
          <p:cNvSpPr/>
          <p:nvPr/>
        </p:nvSpPr>
        <p:spPr>
          <a:xfrm>
            <a:off x="6339531" y="3093661"/>
            <a:ext cx="137469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6393683" y="3165396"/>
            <a:ext cx="7118" cy="758904"/>
          </a:xfrm>
          <a:prstGeom prst="line">
            <a:avLst/>
          </a:prstGeom>
          <a:ln w="22225">
            <a:solidFill>
              <a:schemeClr val="tx1"/>
            </a:solidFill>
            <a:prstDash val="dash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087032" y="3839528"/>
            <a:ext cx="2237568" cy="11668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901433" y="3471446"/>
            <a:ext cx="8256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/>
              <a:t>30 days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416675"/>
            <a:ext cx="2133600" cy="365125"/>
          </a:xfrm>
        </p:spPr>
        <p:txBody>
          <a:bodyPr/>
          <a:lstStyle/>
          <a:p>
            <a:fld id="{CCA03A31-BBE9-44D6-A40E-46D1E84FF077}" type="slidenum">
              <a:rPr lang="en-US" smtClean="0"/>
              <a:t>68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 flipH="1" flipV="1">
            <a:off x="6477000" y="3855648"/>
            <a:ext cx="916006" cy="4454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81000" y="304800"/>
            <a:ext cx="8153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Prediction models</a:t>
            </a:r>
          </a:p>
        </p:txBody>
      </p:sp>
      <p:sp>
        <p:nvSpPr>
          <p:cNvPr id="43" name="Oval 42"/>
          <p:cNvSpPr/>
          <p:nvPr/>
        </p:nvSpPr>
        <p:spPr>
          <a:xfrm>
            <a:off x="3987033" y="3085771"/>
            <a:ext cx="137469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5" name="Rectangle 44"/>
          <p:cNvSpPr/>
          <p:nvPr/>
        </p:nvSpPr>
        <p:spPr>
          <a:xfrm>
            <a:off x="5172421" y="1905000"/>
            <a:ext cx="14191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/>
              <a:t>Re-admission?</a:t>
            </a:r>
          </a:p>
          <a:p>
            <a:pPr algn="ctr"/>
            <a:r>
              <a:rPr lang="en-US" sz="1600" b="1" dirty="0"/>
              <a:t>Yes/No</a:t>
            </a:r>
          </a:p>
        </p:txBody>
      </p:sp>
      <p:sp>
        <p:nvSpPr>
          <p:cNvPr id="4" name="Rectangle 3"/>
          <p:cNvSpPr/>
          <p:nvPr/>
        </p:nvSpPr>
        <p:spPr>
          <a:xfrm>
            <a:off x="2057400" y="1371600"/>
            <a:ext cx="2514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An inpatient CHF admission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>
            <a:off x="495300" y="4114800"/>
            <a:ext cx="2612124" cy="0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685800" y="3505200"/>
            <a:ext cx="24027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“Early”</a:t>
            </a:r>
          </a:p>
          <a:p>
            <a:pPr algn="ctr"/>
            <a:r>
              <a:rPr lang="en-US" sz="1600" b="1" dirty="0"/>
              <a:t>228 Variables (12 months)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534541" y="1929825"/>
            <a:ext cx="1104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/>
              <a:t>Patient</a:t>
            </a:r>
          </a:p>
          <a:p>
            <a:pPr algn="ctr"/>
            <a:r>
              <a:rPr lang="en-US" sz="1600" b="1" dirty="0"/>
              <a:t>discharged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4063233" y="2590800"/>
            <a:ext cx="0" cy="439171"/>
          </a:xfrm>
          <a:prstGeom prst="line">
            <a:avLst/>
          </a:prstGeom>
          <a:ln w="22225">
            <a:solidFill>
              <a:schemeClr val="tx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Left Brace 39"/>
          <p:cNvSpPr/>
          <p:nvPr/>
        </p:nvSpPr>
        <p:spPr>
          <a:xfrm rot="5400000">
            <a:off x="4979078" y="1598757"/>
            <a:ext cx="457198" cy="2288887"/>
          </a:xfrm>
          <a:prstGeom prst="leftBrace">
            <a:avLst>
              <a:gd name="adj1" fmla="val 8333"/>
              <a:gd name="adj2" fmla="val 2370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42" name="Straight Connector 41"/>
          <p:cNvCxnSpPr/>
          <p:nvPr/>
        </p:nvCxnSpPr>
        <p:spPr>
          <a:xfrm>
            <a:off x="4063233" y="3124200"/>
            <a:ext cx="0" cy="1752600"/>
          </a:xfrm>
          <a:prstGeom prst="line">
            <a:avLst/>
          </a:prstGeom>
          <a:ln w="22225">
            <a:solidFill>
              <a:schemeClr val="tx1"/>
            </a:solidFill>
            <a:prstDash val="dash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685800" y="4875431"/>
            <a:ext cx="3371609" cy="1369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1635826" y="4292025"/>
            <a:ext cx="24027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“Discharge”</a:t>
            </a:r>
          </a:p>
          <a:p>
            <a:pPr algn="ctr"/>
            <a:r>
              <a:rPr lang="en-US" sz="1600" b="1" dirty="0"/>
              <a:t>293 Variables (12 months)</a:t>
            </a:r>
          </a:p>
        </p:txBody>
      </p:sp>
      <p:cxnSp>
        <p:nvCxnSpPr>
          <p:cNvPr id="60" name="Straight Connector 59"/>
          <p:cNvCxnSpPr/>
          <p:nvPr/>
        </p:nvCxnSpPr>
        <p:spPr>
          <a:xfrm flipH="1">
            <a:off x="3107423" y="3169861"/>
            <a:ext cx="2" cy="920114"/>
          </a:xfrm>
          <a:prstGeom prst="line">
            <a:avLst/>
          </a:prstGeom>
          <a:ln w="22225">
            <a:solidFill>
              <a:schemeClr val="tx1"/>
            </a:solidFill>
            <a:prstDash val="dash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2601300" y="3200400"/>
            <a:ext cx="5229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/>
              <a:t>24H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2590800" y="3124200"/>
            <a:ext cx="0" cy="347246"/>
          </a:xfrm>
          <a:prstGeom prst="line">
            <a:avLst/>
          </a:prstGeom>
          <a:ln w="22225">
            <a:solidFill>
              <a:schemeClr val="tx1"/>
            </a:solidFill>
            <a:prstDash val="dash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6360225" y="3225225"/>
            <a:ext cx="27837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/>
              <a:t>For a patient who was not</a:t>
            </a:r>
          </a:p>
          <a:p>
            <a:pPr algn="ctr"/>
            <a:r>
              <a:rPr lang="en-US" sz="1600" b="1" dirty="0"/>
              <a:t>re-admitted: has ≥ 1 EMR facts</a:t>
            </a:r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257800"/>
            <a:ext cx="8077200" cy="956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178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3A31-BBE9-44D6-A40E-46D1E84FF077}" type="slidenum">
              <a:rPr lang="en-US" smtClean="0"/>
              <a:t>69</a:t>
            </a:fld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81000" y="304800"/>
            <a:ext cx="8153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Variables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78256" y="304800"/>
            <a:ext cx="2060944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Total of 293 variables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85800" y="1371600"/>
            <a:ext cx="75438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Socioeconomic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sz="2000" b="1" dirty="0"/>
              <a:t>Age, Gender, Language, Race, Marital status, Insurance type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sz="2000" b="1" dirty="0"/>
              <a:t>Population percentage below poverty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endParaRPr lang="en-US" sz="2000" b="1" dirty="0"/>
          </a:p>
          <a:p>
            <a:r>
              <a:rPr lang="en-US" sz="2000" b="1" dirty="0">
                <a:solidFill>
                  <a:srgbClr val="FF0000"/>
                </a:solidFill>
              </a:rPr>
              <a:t>Historical measurements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sz="2000" b="1" dirty="0"/>
              <a:t>Number of admissions past year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sz="2000" b="1" dirty="0"/>
              <a:t>Number of outpatient visits past 30 days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sz="2000" b="1" dirty="0"/>
              <a:t>Average length of stay admissions past year</a:t>
            </a:r>
          </a:p>
          <a:p>
            <a:endParaRPr lang="en-US" sz="2000" b="1" dirty="0">
              <a:solidFill>
                <a:srgbClr val="FF0000"/>
              </a:solidFill>
            </a:endParaRPr>
          </a:p>
          <a:p>
            <a:r>
              <a:rPr lang="en-US" sz="2000" b="1" dirty="0">
                <a:solidFill>
                  <a:srgbClr val="FF0000"/>
                </a:solidFill>
              </a:rPr>
              <a:t>15 types of medical comorbidities</a:t>
            </a:r>
          </a:p>
          <a:p>
            <a:endParaRPr lang="en-US" sz="2000" b="1" dirty="0">
              <a:solidFill>
                <a:srgbClr val="FF0000"/>
              </a:solidFill>
            </a:endParaRPr>
          </a:p>
          <a:p>
            <a:r>
              <a:rPr lang="en-US" sz="2000" b="1" dirty="0">
                <a:solidFill>
                  <a:srgbClr val="FF0000"/>
                </a:solidFill>
              </a:rPr>
              <a:t>60 types of labs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sz="2000" b="1" dirty="0"/>
              <a:t>Value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sz="2000" b="1" dirty="0"/>
              <a:t>Measured / not measured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sz="2000" b="1" dirty="0"/>
              <a:t>Slope during admission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87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94315" y="2356247"/>
            <a:ext cx="1678665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Kenney Ng</a:t>
            </a:r>
          </a:p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(IBM Research)</a:t>
            </a:r>
          </a:p>
        </p:txBody>
      </p:sp>
      <p:sp>
        <p:nvSpPr>
          <p:cNvPr id="5" name="Rectangle 4"/>
          <p:cNvSpPr/>
          <p:nvPr/>
        </p:nvSpPr>
        <p:spPr>
          <a:xfrm>
            <a:off x="3733800" y="6195681"/>
            <a:ext cx="230704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Chin Hur</a:t>
            </a:r>
          </a:p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(Columbia University)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35331" y="3880247"/>
            <a:ext cx="106311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(Current)</a:t>
            </a:r>
          </a:p>
        </p:txBody>
      </p:sp>
      <p:sp>
        <p:nvSpPr>
          <p:cNvPr id="6" name="Rectangle 5"/>
          <p:cNvSpPr/>
          <p:nvPr/>
        </p:nvSpPr>
        <p:spPr>
          <a:xfrm>
            <a:off x="1981200" y="2508647"/>
            <a:ext cx="1678665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Jianying Hu</a:t>
            </a:r>
          </a:p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(IBM Research)</a:t>
            </a:r>
          </a:p>
        </p:txBody>
      </p:sp>
      <p:sp>
        <p:nvSpPr>
          <p:cNvPr id="7" name="Rectangle 6"/>
          <p:cNvSpPr/>
          <p:nvPr/>
        </p:nvSpPr>
        <p:spPr>
          <a:xfrm>
            <a:off x="1929988" y="4793374"/>
            <a:ext cx="1489895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Paul Tang</a:t>
            </a:r>
          </a:p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(IBM Watson)</a:t>
            </a:r>
          </a:p>
        </p:txBody>
      </p:sp>
      <p:sp>
        <p:nvSpPr>
          <p:cNvPr id="8" name="Rectangle 7"/>
          <p:cNvSpPr/>
          <p:nvPr/>
        </p:nvSpPr>
        <p:spPr>
          <a:xfrm>
            <a:off x="5334000" y="4337447"/>
            <a:ext cx="1877437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Kathleen Corey</a:t>
            </a:r>
          </a:p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(MGH)</a:t>
            </a:r>
          </a:p>
        </p:txBody>
      </p:sp>
      <p:pic>
        <p:nvPicPr>
          <p:cNvPr id="9" name="Picture 4" descr="Image result for chin hur">
            <a:extLst>
              <a:ext uri="{FF2B5EF4-FFF2-40B4-BE49-F238E27FC236}">
                <a16:creationId xmlns:a16="http://schemas.microsoft.com/office/drawing/2014/main" xmlns="" id="{C03A9C15-F3E7-4244-AB74-ADF99EAC4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79" y="4753834"/>
            <a:ext cx="1428750" cy="142875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ttp://www.massgeneral.org/News/assets/kathleen_corey.jpg">
            <a:extLst>
              <a:ext uri="{FF2B5EF4-FFF2-40B4-BE49-F238E27FC236}">
                <a16:creationId xmlns:a16="http://schemas.microsoft.com/office/drawing/2014/main" xmlns="" id="{B47A8406-FA75-4469-9B32-0BA899D82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026093"/>
            <a:ext cx="990600" cy="133401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kenney ng ibm">
            <a:extLst>
              <a:ext uri="{FF2B5EF4-FFF2-40B4-BE49-F238E27FC236}">
                <a16:creationId xmlns:a16="http://schemas.microsoft.com/office/drawing/2014/main" xmlns="" id="{0320F171-28CC-42D3-8268-97611E2BE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154" y="950299"/>
            <a:ext cx="1428750" cy="142875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paul tang ibm">
            <a:extLst>
              <a:ext uri="{FF2B5EF4-FFF2-40B4-BE49-F238E27FC236}">
                <a16:creationId xmlns:a16="http://schemas.microsoft.com/office/drawing/2014/main" xmlns="" id="{0EDFD8C0-1412-4AE9-91FF-08A6ED5EB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406558"/>
            <a:ext cx="1390125" cy="1390125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ED9E5608-D52D-4AAC-8B5B-445FA3963F50}"/>
              </a:ext>
            </a:extLst>
          </p:cNvPr>
          <p:cNvSpPr/>
          <p:nvPr/>
        </p:nvSpPr>
        <p:spPr>
          <a:xfrm>
            <a:off x="1773239" y="5446584"/>
            <a:ext cx="231986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Many others from</a:t>
            </a:r>
          </a:p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IBM Research &amp;</a:t>
            </a:r>
          </a:p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Watson Health</a:t>
            </a:r>
            <a:endParaRPr lang="en-US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84" name="Picture 12" descr="Image may contain: tree, sky and outdoor">
            <a:extLst>
              <a:ext uri="{FF2B5EF4-FFF2-40B4-BE49-F238E27FC236}">
                <a16:creationId xmlns:a16="http://schemas.microsoft.com/office/drawing/2014/main" xmlns="" id="{7D62AA8B-8742-46D5-A950-440DDBAF2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582" y="2545378"/>
            <a:ext cx="1358018" cy="135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57551D5-5CF8-47DA-A7A2-86E24030A7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3600" y="936294"/>
            <a:ext cx="1358018" cy="155786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A14BDD57-7F2C-43D0-841C-D22ECB258CF8}"/>
              </a:ext>
            </a:extLst>
          </p:cNvPr>
          <p:cNvSpPr/>
          <p:nvPr/>
        </p:nvSpPr>
        <p:spPr>
          <a:xfrm>
            <a:off x="304799" y="228600"/>
            <a:ext cx="7077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More recent colleagues</a:t>
            </a:r>
          </a:p>
        </p:txBody>
      </p:sp>
    </p:spTree>
    <p:extLst>
      <p:ext uri="{BB962C8B-B14F-4D97-AF65-F5344CB8AC3E}">
        <p14:creationId xmlns:p14="http://schemas.microsoft.com/office/powerpoint/2010/main" val="395116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2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3A31-BBE9-44D6-A40E-46D1E84FF077}" type="slidenum">
              <a:rPr lang="en-US" smtClean="0"/>
              <a:t>70</a:t>
            </a:fld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81000" y="304800"/>
            <a:ext cx="8153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Variables (more)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81000" y="1079242"/>
            <a:ext cx="84582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Cardiac measurements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sz="2000" b="1" dirty="0"/>
              <a:t>From ultrasound reports:</a:t>
            </a:r>
          </a:p>
          <a:p>
            <a:pPr marL="800100" lvl="1" indent="-182880">
              <a:buFont typeface="Arial" panose="020B0604020202020204" pitchFamily="34" charset="0"/>
              <a:buChar char="•"/>
            </a:pPr>
            <a:r>
              <a:rPr lang="en-US" sz="2000" b="1" dirty="0"/>
              <a:t>Left ventricular ejection fraction</a:t>
            </a:r>
          </a:p>
          <a:p>
            <a:pPr marL="800100" lvl="1" indent="-182880">
              <a:buFont typeface="Arial" panose="020B0604020202020204" pitchFamily="34" charset="0"/>
              <a:buChar char="•"/>
            </a:pPr>
            <a:r>
              <a:rPr lang="en-US" sz="2000" b="1" dirty="0"/>
              <a:t>Right ventricular systolic pressure</a:t>
            </a:r>
          </a:p>
          <a:p>
            <a:pPr marL="800100" lvl="1" indent="-182880">
              <a:buFont typeface="Arial" panose="020B0604020202020204" pitchFamily="34" charset="0"/>
              <a:buChar char="•"/>
            </a:pPr>
            <a:r>
              <a:rPr lang="en-US" sz="2000" b="1" dirty="0"/>
              <a:t>Chamber and wall dimensions</a:t>
            </a:r>
          </a:p>
          <a:p>
            <a:pPr marL="342900" lvl="1" indent="-182880">
              <a:buFont typeface="Arial" panose="020B0604020202020204" pitchFamily="34" charset="0"/>
              <a:buChar char="•"/>
            </a:pPr>
            <a:r>
              <a:rPr lang="en-US" sz="2000" b="1" dirty="0"/>
              <a:t>From EKG reports:</a:t>
            </a:r>
          </a:p>
          <a:p>
            <a:pPr marL="800100" lvl="2" indent="-182880">
              <a:buFont typeface="Arial" panose="020B0604020202020204" pitchFamily="34" charset="0"/>
              <a:buChar char="•"/>
            </a:pPr>
            <a:r>
              <a:rPr lang="en-US" sz="2000" b="1" dirty="0"/>
              <a:t>Conduction intervals</a:t>
            </a:r>
          </a:p>
          <a:p>
            <a:pPr marL="342900" lvl="1" indent="-182880">
              <a:buFont typeface="Arial" panose="020B0604020202020204" pitchFamily="34" charset="0"/>
              <a:buChar char="•"/>
            </a:pPr>
            <a:endParaRPr lang="en-US" sz="2000" b="1" dirty="0"/>
          </a:p>
          <a:p>
            <a:r>
              <a:rPr lang="en-US" sz="2000" b="1" dirty="0">
                <a:solidFill>
                  <a:srgbClr val="FF0000"/>
                </a:solidFill>
              </a:rPr>
              <a:t>Extracted from discharge reports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sz="2000" b="1" dirty="0"/>
              <a:t>Discharge location, Accompanied home by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sz="2000" b="1" dirty="0"/>
              <a:t>Is follow-up appointment scheduled?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0000"/>
              </a:solidFill>
            </a:endParaRPr>
          </a:p>
          <a:p>
            <a:r>
              <a:rPr lang="en-US" sz="2000" b="1" dirty="0">
                <a:solidFill>
                  <a:srgbClr val="FF0000"/>
                </a:solidFill>
              </a:rPr>
              <a:t>Additional measurements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sz="2000" b="1" dirty="0"/>
              <a:t>Length of stay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sz="2000" b="1" dirty="0"/>
              <a:t>Number of labs measured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sz="2000" b="1" dirty="0" smtClean="0"/>
              <a:t>Season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78256" y="304800"/>
            <a:ext cx="2060944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Total of 293 variables</a:t>
            </a:r>
          </a:p>
        </p:txBody>
      </p:sp>
    </p:spTree>
    <p:extLst>
      <p:ext uri="{BB962C8B-B14F-4D97-AF65-F5344CB8AC3E}">
        <p14:creationId xmlns:p14="http://schemas.microsoft.com/office/powerpoint/2010/main" val="295480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3A31-BBE9-44D6-A40E-46D1E84FF077}" type="slidenum">
              <a:rPr lang="en-US" smtClean="0"/>
              <a:t>71</a:t>
            </a:fld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81000" y="304800"/>
            <a:ext cx="8153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CHF concepts using NLP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00100" y="2002572"/>
            <a:ext cx="40767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Medications</a:t>
            </a:r>
          </a:p>
          <a:p>
            <a:endParaRPr lang="en-US" sz="2000" b="1" dirty="0"/>
          </a:p>
          <a:p>
            <a:r>
              <a:rPr lang="en-US" sz="2000" b="1" dirty="0"/>
              <a:t>Diagnostic tests</a:t>
            </a:r>
          </a:p>
          <a:p>
            <a:endParaRPr lang="en-US" sz="2000" b="1" dirty="0"/>
          </a:p>
          <a:p>
            <a:r>
              <a:rPr lang="en-US" sz="2000" b="1" dirty="0"/>
              <a:t>Therapeutic procedures</a:t>
            </a:r>
          </a:p>
          <a:p>
            <a:endParaRPr lang="en-US" sz="2000" b="1" dirty="0"/>
          </a:p>
          <a:p>
            <a:r>
              <a:rPr lang="en-US" sz="2000" b="1" dirty="0"/>
              <a:t>Comorbidities</a:t>
            </a:r>
          </a:p>
          <a:p>
            <a:endParaRPr lang="en-US" sz="2000" b="1" dirty="0"/>
          </a:p>
          <a:p>
            <a:r>
              <a:rPr lang="en-US" sz="2000" b="1" dirty="0"/>
              <a:t>Confounding diagnoses</a:t>
            </a:r>
          </a:p>
          <a:p>
            <a:endParaRPr lang="en-US" sz="2000" b="1" dirty="0"/>
          </a:p>
          <a:p>
            <a:r>
              <a:rPr lang="en-US" sz="2000" b="1" dirty="0"/>
              <a:t>CHF signs and symptoms</a:t>
            </a:r>
          </a:p>
          <a:p>
            <a:endParaRPr lang="en-US" sz="2000" b="1" dirty="0"/>
          </a:p>
          <a:p>
            <a:r>
              <a:rPr lang="en-US" sz="2000" b="1" dirty="0"/>
              <a:t>Cardiovascular complications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78256" y="304800"/>
            <a:ext cx="2060944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Total of 293 variables</a:t>
            </a:r>
          </a:p>
        </p:txBody>
      </p:sp>
      <p:sp>
        <p:nvSpPr>
          <p:cNvPr id="6" name="Rectangle 5"/>
          <p:cNvSpPr/>
          <p:nvPr/>
        </p:nvSpPr>
        <p:spPr>
          <a:xfrm>
            <a:off x="381000" y="1044714"/>
            <a:ext cx="82968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60 types of concepts considering ~20M notes (physician narrative, discharge,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cardiology, radiology, pathology)</a:t>
            </a:r>
          </a:p>
        </p:txBody>
      </p:sp>
    </p:spTree>
    <p:extLst>
      <p:ext uri="{BB962C8B-B14F-4D97-AF65-F5344CB8AC3E}">
        <p14:creationId xmlns:p14="http://schemas.microsoft.com/office/powerpoint/2010/main" val="291703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3A31-BBE9-44D6-A40E-46D1E84FF077}" type="slidenum">
              <a:rPr lang="en-US" smtClean="0"/>
              <a:t>72</a:t>
            </a:fld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81000" y="304800"/>
            <a:ext cx="8153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Feature selection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267200" y="6477000"/>
            <a:ext cx="1269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Hazard Ratio</a:t>
            </a:r>
            <a:endParaRPr lang="en-US" sz="1600" dirty="0"/>
          </a:p>
        </p:txBody>
      </p:sp>
      <p:sp>
        <p:nvSpPr>
          <p:cNvPr id="3" name="Rectangle 2"/>
          <p:cNvSpPr/>
          <p:nvPr/>
        </p:nvSpPr>
        <p:spPr>
          <a:xfrm>
            <a:off x="346284" y="914400"/>
            <a:ext cx="3235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“Early” model / diabetic cohort: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516413" y="1143000"/>
            <a:ext cx="14510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HR      CI (95%)</a:t>
            </a:r>
            <a:endParaRPr lang="en-US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943" y="1398522"/>
            <a:ext cx="6811513" cy="5154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4800601" y="1447800"/>
            <a:ext cx="3001514" cy="2971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426743" y="4495800"/>
            <a:ext cx="3375371" cy="17859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17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3A31-BBE9-44D6-A40E-46D1E84FF077}" type="slidenum">
              <a:rPr lang="en-US" smtClean="0"/>
              <a:t>73</a:t>
            </a:fld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81000" y="304800"/>
            <a:ext cx="8153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Feature selection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724400" y="6443246"/>
            <a:ext cx="1269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Hazard Ratio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6397562" y="1143000"/>
            <a:ext cx="14045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HR      CI (95%)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52911" y="914400"/>
            <a:ext cx="3685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“Discharge” model / diabetic cohort: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7" y="1414474"/>
            <a:ext cx="6538913" cy="5109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359029" y="1447800"/>
            <a:ext cx="2443085" cy="27765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26743" y="4267200"/>
            <a:ext cx="3375371" cy="20145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58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/>
          <p:cNvSpPr/>
          <p:nvPr/>
        </p:nvSpPr>
        <p:spPr>
          <a:xfrm>
            <a:off x="6580798" y="4162755"/>
            <a:ext cx="1039202" cy="157725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0" name="Rectangle 59"/>
          <p:cNvSpPr/>
          <p:nvPr/>
        </p:nvSpPr>
        <p:spPr>
          <a:xfrm>
            <a:off x="5513999" y="1664646"/>
            <a:ext cx="1039202" cy="157725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553200"/>
            <a:ext cx="2133600" cy="365125"/>
          </a:xfrm>
        </p:spPr>
        <p:txBody>
          <a:bodyPr/>
          <a:lstStyle/>
          <a:p>
            <a:fld id="{CCA03A31-BBE9-44D6-A40E-46D1E84FF077}" type="slidenum">
              <a:rPr lang="en-US" smtClean="0"/>
              <a:t>74</a:t>
            </a:fld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76200" y="304800"/>
            <a:ext cx="89154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/>
              <a:t>Risk assessment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233379" y="914400"/>
            <a:ext cx="3576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Diabetic Cohort (5,825 admissions):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774" y="4142006"/>
            <a:ext cx="3273026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176" y="1447800"/>
            <a:ext cx="3276624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750174" y="6290846"/>
            <a:ext cx="1174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Highest risk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733800" y="6290846"/>
            <a:ext cx="11341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Lowest risk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709714" y="3657600"/>
            <a:ext cx="1174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Highest risk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3702183" y="3657600"/>
            <a:ext cx="11341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Lowest risk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355374" y="2438400"/>
            <a:ext cx="863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“Early”</a:t>
            </a:r>
          </a:p>
        </p:txBody>
      </p:sp>
      <p:sp>
        <p:nvSpPr>
          <p:cNvPr id="14" name="Left Brace 13"/>
          <p:cNvSpPr/>
          <p:nvPr/>
        </p:nvSpPr>
        <p:spPr>
          <a:xfrm>
            <a:off x="1252870" y="1473756"/>
            <a:ext cx="194930" cy="222194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-76200" y="5079444"/>
            <a:ext cx="1314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“Discharge”</a:t>
            </a:r>
          </a:p>
        </p:txBody>
      </p:sp>
      <p:sp>
        <p:nvSpPr>
          <p:cNvPr id="16" name="Left Brace 15"/>
          <p:cNvSpPr/>
          <p:nvPr/>
        </p:nvSpPr>
        <p:spPr>
          <a:xfrm>
            <a:off x="1244826" y="4114800"/>
            <a:ext cx="194930" cy="222194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5181600" y="2847083"/>
            <a:ext cx="3810000" cy="9497"/>
          </a:xfrm>
          <a:prstGeom prst="line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5894999" y="2780380"/>
            <a:ext cx="137469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cxnSp>
        <p:nvCxnSpPr>
          <p:cNvPr id="25" name="Straight Connector 24"/>
          <p:cNvCxnSpPr/>
          <p:nvPr/>
        </p:nvCxnSpPr>
        <p:spPr>
          <a:xfrm>
            <a:off x="5971200" y="2281984"/>
            <a:ext cx="0" cy="439171"/>
          </a:xfrm>
          <a:prstGeom prst="line">
            <a:avLst/>
          </a:prstGeom>
          <a:ln w="22225">
            <a:solidFill>
              <a:schemeClr val="tx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513999" y="1658780"/>
            <a:ext cx="9619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/>
              <a:t>Patient</a:t>
            </a:r>
          </a:p>
          <a:p>
            <a:pPr algn="ctr"/>
            <a:r>
              <a:rPr lang="en-US" sz="1600" b="1" dirty="0"/>
              <a:t>admitted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8610600" y="2860596"/>
            <a:ext cx="7464" cy="949404"/>
          </a:xfrm>
          <a:prstGeom prst="line">
            <a:avLst/>
          </a:prstGeom>
          <a:ln w="22225">
            <a:solidFill>
              <a:schemeClr val="tx1"/>
            </a:solidFill>
            <a:prstDash val="dash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162800" y="3755887"/>
            <a:ext cx="1394569" cy="0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7467600" y="3395246"/>
            <a:ext cx="8256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/>
              <a:t>30 days</a:t>
            </a:r>
          </a:p>
        </p:txBody>
      </p:sp>
      <p:sp>
        <p:nvSpPr>
          <p:cNvPr id="32" name="Oval 31"/>
          <p:cNvSpPr/>
          <p:nvPr/>
        </p:nvSpPr>
        <p:spPr>
          <a:xfrm>
            <a:off x="7010400" y="2776955"/>
            <a:ext cx="137469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33" name="Rectangle 32"/>
          <p:cNvSpPr/>
          <p:nvPr/>
        </p:nvSpPr>
        <p:spPr>
          <a:xfrm>
            <a:off x="7648629" y="1701225"/>
            <a:ext cx="14191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/>
              <a:t>Re-admission?</a:t>
            </a:r>
          </a:p>
          <a:p>
            <a:pPr algn="ctr"/>
            <a:r>
              <a:rPr lang="en-US" sz="1600" b="1" dirty="0"/>
              <a:t>Yes/No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5181600" y="3805984"/>
            <a:ext cx="1306223" cy="0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181600" y="3234155"/>
            <a:ext cx="13242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/>
              <a:t>228 Variables</a:t>
            </a:r>
          </a:p>
          <a:p>
            <a:pPr algn="ctr"/>
            <a:r>
              <a:rPr lang="en-US" sz="1600" b="1" dirty="0"/>
              <a:t>(12 months)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553200" y="1658780"/>
            <a:ext cx="1104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/>
              <a:t>Patient</a:t>
            </a:r>
          </a:p>
          <a:p>
            <a:pPr algn="ctr"/>
            <a:r>
              <a:rPr lang="en-US" sz="1600" b="1" dirty="0"/>
              <a:t>discharged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7086600" y="2281984"/>
            <a:ext cx="0" cy="439171"/>
          </a:xfrm>
          <a:prstGeom prst="line">
            <a:avLst/>
          </a:prstGeom>
          <a:ln w="22225">
            <a:solidFill>
              <a:schemeClr val="tx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Left Brace 39"/>
          <p:cNvSpPr/>
          <p:nvPr/>
        </p:nvSpPr>
        <p:spPr>
          <a:xfrm rot="5400000">
            <a:off x="7642618" y="1687540"/>
            <a:ext cx="419429" cy="1531464"/>
          </a:xfrm>
          <a:prstGeom prst="leftBrace">
            <a:avLst>
              <a:gd name="adj1" fmla="val 8333"/>
              <a:gd name="adj2" fmla="val 16754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41" name="Straight Connector 40"/>
          <p:cNvCxnSpPr/>
          <p:nvPr/>
        </p:nvCxnSpPr>
        <p:spPr>
          <a:xfrm>
            <a:off x="7086600" y="2815384"/>
            <a:ext cx="0" cy="990600"/>
          </a:xfrm>
          <a:prstGeom prst="line">
            <a:avLst/>
          </a:prstGeom>
          <a:ln w="22225">
            <a:solidFill>
              <a:schemeClr val="tx1"/>
            </a:solidFill>
            <a:prstDash val="dash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6487822" y="2861045"/>
            <a:ext cx="2" cy="920114"/>
          </a:xfrm>
          <a:prstGeom prst="line">
            <a:avLst/>
          </a:prstGeom>
          <a:ln w="22225">
            <a:solidFill>
              <a:schemeClr val="tx1"/>
            </a:solidFill>
            <a:prstDash val="dash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981699" y="2891584"/>
            <a:ext cx="5229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/>
              <a:t>24H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5971199" y="2815384"/>
            <a:ext cx="0" cy="347246"/>
          </a:xfrm>
          <a:prstGeom prst="line">
            <a:avLst/>
          </a:prstGeom>
          <a:ln w="22225">
            <a:solidFill>
              <a:schemeClr val="tx1"/>
            </a:solidFill>
            <a:prstDash val="dash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8549331" y="2770799"/>
            <a:ext cx="137469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81600" y="5505153"/>
            <a:ext cx="3810000" cy="9497"/>
          </a:xfrm>
          <a:prstGeom prst="line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>
            <a:off x="5894999" y="5438450"/>
            <a:ext cx="137469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cxnSp>
        <p:nvCxnSpPr>
          <p:cNvPr id="63" name="Straight Connector 62"/>
          <p:cNvCxnSpPr/>
          <p:nvPr/>
        </p:nvCxnSpPr>
        <p:spPr>
          <a:xfrm>
            <a:off x="5971200" y="4940054"/>
            <a:ext cx="0" cy="439171"/>
          </a:xfrm>
          <a:prstGeom prst="line">
            <a:avLst/>
          </a:prstGeom>
          <a:ln w="22225">
            <a:solidFill>
              <a:schemeClr val="tx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5513999" y="4316850"/>
            <a:ext cx="9619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/>
              <a:t>Patient</a:t>
            </a:r>
          </a:p>
          <a:p>
            <a:pPr algn="ctr"/>
            <a:r>
              <a:rPr lang="en-US" sz="1600" b="1" dirty="0"/>
              <a:t>admitted</a:t>
            </a:r>
          </a:p>
        </p:txBody>
      </p:sp>
      <p:cxnSp>
        <p:nvCxnSpPr>
          <p:cNvPr id="65" name="Straight Connector 64"/>
          <p:cNvCxnSpPr/>
          <p:nvPr/>
        </p:nvCxnSpPr>
        <p:spPr>
          <a:xfrm>
            <a:off x="8610600" y="5518666"/>
            <a:ext cx="7464" cy="949404"/>
          </a:xfrm>
          <a:prstGeom prst="line">
            <a:avLst/>
          </a:prstGeom>
          <a:ln w="22225">
            <a:solidFill>
              <a:schemeClr val="tx1"/>
            </a:solidFill>
            <a:prstDash val="dash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7162800" y="6413957"/>
            <a:ext cx="1394569" cy="0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7467600" y="6053316"/>
            <a:ext cx="8256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/>
              <a:t>30 days</a:t>
            </a:r>
          </a:p>
        </p:txBody>
      </p:sp>
      <p:sp>
        <p:nvSpPr>
          <p:cNvPr id="68" name="Oval 67"/>
          <p:cNvSpPr/>
          <p:nvPr/>
        </p:nvSpPr>
        <p:spPr>
          <a:xfrm>
            <a:off x="7010400" y="5435025"/>
            <a:ext cx="137469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69" name="Rectangle 68"/>
          <p:cNvSpPr/>
          <p:nvPr/>
        </p:nvSpPr>
        <p:spPr>
          <a:xfrm>
            <a:off x="7648629" y="4359295"/>
            <a:ext cx="14191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/>
              <a:t>Re-admission?</a:t>
            </a:r>
          </a:p>
          <a:p>
            <a:pPr algn="ctr"/>
            <a:r>
              <a:rPr lang="en-US" sz="1600" b="1" dirty="0"/>
              <a:t>Yes/No</a:t>
            </a:r>
          </a:p>
        </p:txBody>
      </p:sp>
      <p:cxnSp>
        <p:nvCxnSpPr>
          <p:cNvPr id="70" name="Straight Connector 69"/>
          <p:cNvCxnSpPr/>
          <p:nvPr/>
        </p:nvCxnSpPr>
        <p:spPr>
          <a:xfrm>
            <a:off x="5181600" y="6464054"/>
            <a:ext cx="1828800" cy="4016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5762327" y="5892225"/>
            <a:ext cx="13242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/>
              <a:t>293 Variables</a:t>
            </a:r>
          </a:p>
          <a:p>
            <a:pPr algn="ctr"/>
            <a:r>
              <a:rPr lang="en-US" sz="1600" b="1" dirty="0"/>
              <a:t>(12 months)</a:t>
            </a:r>
          </a:p>
        </p:txBody>
      </p:sp>
      <p:sp>
        <p:nvSpPr>
          <p:cNvPr id="72" name="Rectangle 71"/>
          <p:cNvSpPr/>
          <p:nvPr/>
        </p:nvSpPr>
        <p:spPr>
          <a:xfrm>
            <a:off x="6553200" y="4316850"/>
            <a:ext cx="1104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/>
              <a:t>Patient</a:t>
            </a:r>
          </a:p>
          <a:p>
            <a:pPr algn="ctr"/>
            <a:r>
              <a:rPr lang="en-US" sz="1600" b="1" dirty="0"/>
              <a:t>discharged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7086600" y="4940054"/>
            <a:ext cx="0" cy="439171"/>
          </a:xfrm>
          <a:prstGeom prst="line">
            <a:avLst/>
          </a:prstGeom>
          <a:ln w="22225">
            <a:solidFill>
              <a:schemeClr val="tx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Left Brace 73"/>
          <p:cNvSpPr/>
          <p:nvPr/>
        </p:nvSpPr>
        <p:spPr>
          <a:xfrm rot="5400000">
            <a:off x="7642618" y="4345610"/>
            <a:ext cx="419429" cy="1531464"/>
          </a:xfrm>
          <a:prstGeom prst="leftBrace">
            <a:avLst>
              <a:gd name="adj1" fmla="val 8333"/>
              <a:gd name="adj2" fmla="val 16754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75" name="Straight Connector 74"/>
          <p:cNvCxnSpPr/>
          <p:nvPr/>
        </p:nvCxnSpPr>
        <p:spPr>
          <a:xfrm>
            <a:off x="7086600" y="5473454"/>
            <a:ext cx="0" cy="990600"/>
          </a:xfrm>
          <a:prstGeom prst="line">
            <a:avLst/>
          </a:prstGeom>
          <a:ln w="22225">
            <a:solidFill>
              <a:schemeClr val="tx1"/>
            </a:solidFill>
            <a:prstDash val="dash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8549331" y="5428869"/>
            <a:ext cx="137469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172582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60" grpId="0" animBg="1"/>
      <p:bldP spid="39" grpId="0"/>
      <p:bldP spid="5" grpId="0"/>
      <p:bldP spid="3" grpId="0"/>
      <p:bldP spid="10" grpId="0"/>
      <p:bldP spid="11" grpId="0"/>
      <p:bldP spid="12" grpId="0"/>
      <p:bldP spid="13" grpId="0"/>
      <p:bldP spid="14" grpId="0" animBg="1"/>
      <p:bldP spid="15" grpId="0"/>
      <p:bldP spid="16" grpId="0" animBg="1"/>
      <p:bldP spid="24" grpId="0" animBg="1"/>
      <p:bldP spid="26" grpId="0"/>
      <p:bldP spid="30" grpId="0"/>
      <p:bldP spid="32" grpId="0" animBg="1"/>
      <p:bldP spid="33" grpId="0"/>
      <p:bldP spid="36" grpId="0"/>
      <p:bldP spid="37" grpId="0"/>
      <p:bldP spid="40" grpId="0" animBg="1"/>
      <p:bldP spid="45" grpId="0"/>
      <p:bldP spid="56" grpId="0" animBg="1"/>
      <p:bldP spid="62" grpId="0" animBg="1"/>
      <p:bldP spid="64" grpId="0"/>
      <p:bldP spid="67" grpId="0"/>
      <p:bldP spid="68" grpId="0" animBg="1"/>
      <p:bldP spid="69" grpId="0"/>
      <p:bldP spid="71" grpId="0"/>
      <p:bldP spid="72" grpId="0"/>
      <p:bldP spid="74" grpId="0" animBg="1"/>
      <p:bldP spid="7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553200"/>
            <a:ext cx="2133600" cy="365125"/>
          </a:xfrm>
        </p:spPr>
        <p:txBody>
          <a:bodyPr/>
          <a:lstStyle/>
          <a:p>
            <a:fld id="{CCA03A31-BBE9-44D6-A40E-46D1E84FF077}" type="slidenum">
              <a:rPr lang="en-US" smtClean="0"/>
              <a:t>75</a:t>
            </a:fld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76200" y="304800"/>
            <a:ext cx="89154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/>
              <a:t>Re-classification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233379" y="914400"/>
            <a:ext cx="3576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Diabetic Cohort (5,825 admissions):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174" y="4142006"/>
            <a:ext cx="3273026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576" y="1447800"/>
            <a:ext cx="3276624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3426574" y="6290846"/>
            <a:ext cx="1174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Highest risk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5410200" y="6290846"/>
            <a:ext cx="11341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Lowest risk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386114" y="3657600"/>
            <a:ext cx="1174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Highest risk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5378583" y="3657600"/>
            <a:ext cx="11341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Lowest risk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2031774" y="2438400"/>
            <a:ext cx="863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“Early”</a:t>
            </a:r>
          </a:p>
        </p:txBody>
      </p:sp>
      <p:sp>
        <p:nvSpPr>
          <p:cNvPr id="14" name="Left Brace 13"/>
          <p:cNvSpPr/>
          <p:nvPr/>
        </p:nvSpPr>
        <p:spPr>
          <a:xfrm>
            <a:off x="2929270" y="1473756"/>
            <a:ext cx="194930" cy="222194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600200" y="5079444"/>
            <a:ext cx="1314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“Discharge”</a:t>
            </a:r>
          </a:p>
        </p:txBody>
      </p:sp>
      <p:sp>
        <p:nvSpPr>
          <p:cNvPr id="16" name="Left Brace 15"/>
          <p:cNvSpPr/>
          <p:nvPr/>
        </p:nvSpPr>
        <p:spPr>
          <a:xfrm>
            <a:off x="2921226" y="4114800"/>
            <a:ext cx="194930" cy="222194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 rot="2518327">
            <a:off x="4071381" y="3348562"/>
            <a:ext cx="356315" cy="1634213"/>
          </a:xfrm>
          <a:prstGeom prst="downArrow">
            <a:avLst/>
          </a:prstGeom>
          <a:solidFill>
            <a:srgbClr val="FFFF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195 patients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818296" y="2148840"/>
            <a:ext cx="2734904" cy="1508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3549235" y="1733136"/>
            <a:ext cx="2661065" cy="1924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Down Arrow 83"/>
          <p:cNvSpPr/>
          <p:nvPr/>
        </p:nvSpPr>
        <p:spPr>
          <a:xfrm rot="19485110">
            <a:off x="5394398" y="3394240"/>
            <a:ext cx="356315" cy="2713666"/>
          </a:xfrm>
          <a:prstGeom prst="downArrow">
            <a:avLst/>
          </a:prstGeom>
          <a:solidFill>
            <a:srgbClr val="FFFF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291 patients</a:t>
            </a:r>
          </a:p>
        </p:txBody>
      </p:sp>
    </p:spTree>
    <p:extLst>
      <p:ext uri="{BB962C8B-B14F-4D97-AF65-F5344CB8AC3E}">
        <p14:creationId xmlns:p14="http://schemas.microsoft.com/office/powerpoint/2010/main" val="358573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21" grpId="0" animBg="1"/>
      <p:bldP spid="21" grpId="1" animBg="1"/>
      <p:bldP spid="82" grpId="0" animBg="1"/>
      <p:bldP spid="8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3A31-BBE9-44D6-A40E-46D1E84FF077}" type="slidenum">
              <a:rPr lang="en-US" smtClean="0"/>
              <a:t>76</a:t>
            </a:fld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17226" y="291152"/>
            <a:ext cx="869817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/>
              <a:t>Risk shifting </a:t>
            </a:r>
            <a:r>
              <a:rPr lang="en-US" sz="2600" b="1" u="sng" dirty="0"/>
              <a:t>to the highest risk 1</a:t>
            </a:r>
            <a:r>
              <a:rPr lang="en-US" sz="2600" b="1" u="sng" baseline="30000" dirty="0"/>
              <a:t>st</a:t>
            </a:r>
            <a:r>
              <a:rPr lang="en-US" sz="2600" b="1" dirty="0"/>
              <a:t> decile during an admission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066800"/>
            <a:ext cx="7010400" cy="5092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16089" y="6355304"/>
            <a:ext cx="1650260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b="1" dirty="0"/>
              <a:t>Diabetic cohort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2504" y="2949714"/>
            <a:ext cx="1351652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Calculated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risk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65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3A31-BBE9-44D6-A40E-46D1E84FF077}" type="slidenum">
              <a:rPr lang="en-US" smtClean="0"/>
              <a:t>77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066800"/>
            <a:ext cx="7011829" cy="509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216089" y="6355304"/>
            <a:ext cx="1650260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b="1" dirty="0"/>
              <a:t>Diabetic cohort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17226" y="291152"/>
            <a:ext cx="869817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/>
              <a:t>Risk shifting </a:t>
            </a:r>
            <a:r>
              <a:rPr lang="en-US" sz="2600" b="1" u="sng" dirty="0"/>
              <a:t>to the lowest risk 10</a:t>
            </a:r>
            <a:r>
              <a:rPr lang="en-US" sz="2600" b="1" u="sng" baseline="30000" dirty="0"/>
              <a:t>th</a:t>
            </a:r>
            <a:r>
              <a:rPr lang="en-US" sz="2600" b="1" dirty="0"/>
              <a:t> decile during an admission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42504" y="2949714"/>
            <a:ext cx="1351652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Calculated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risk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40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3A31-BBE9-44D6-A40E-46D1E84FF077}" type="slidenum">
              <a:rPr lang="en-US" smtClean="0"/>
              <a:t>78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17226" y="291152"/>
            <a:ext cx="86981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/>
              <a:t>Risk shifting between the “early” and “discharge” models across deciles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2550"/>
            <a:ext cx="8153400" cy="251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304800" y="4191000"/>
            <a:ext cx="8686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Most high risk patients at the “early” model stay high risk at “discharge“ model.</a:t>
            </a:r>
          </a:p>
        </p:txBody>
      </p:sp>
      <p:sp>
        <p:nvSpPr>
          <p:cNvPr id="10" name="Oval 9"/>
          <p:cNvSpPr/>
          <p:nvPr/>
        </p:nvSpPr>
        <p:spPr>
          <a:xfrm>
            <a:off x="1828800" y="1828800"/>
            <a:ext cx="685800" cy="304800"/>
          </a:xfrm>
          <a:prstGeom prst="ellipse">
            <a:avLst/>
          </a:prstGeom>
          <a:solidFill>
            <a:srgbClr val="FFFF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387</a:t>
            </a:r>
          </a:p>
        </p:txBody>
      </p:sp>
      <p:sp>
        <p:nvSpPr>
          <p:cNvPr id="12" name="Oval 11"/>
          <p:cNvSpPr/>
          <p:nvPr/>
        </p:nvSpPr>
        <p:spPr>
          <a:xfrm>
            <a:off x="7848600" y="3651662"/>
            <a:ext cx="685800" cy="304800"/>
          </a:xfrm>
          <a:prstGeom prst="ellipse">
            <a:avLst/>
          </a:prstGeom>
          <a:solidFill>
            <a:srgbClr val="FFFF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296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16089" y="6355304"/>
            <a:ext cx="1650260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b="1" dirty="0"/>
              <a:t>Diabetic cohort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20566" y="4191000"/>
            <a:ext cx="84424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Most low risk patients at the “early” model stay low risk at “discharge” model.</a:t>
            </a:r>
          </a:p>
        </p:txBody>
      </p:sp>
      <p:sp>
        <p:nvSpPr>
          <p:cNvPr id="5" name="Rectangle 4"/>
          <p:cNvSpPr/>
          <p:nvPr/>
        </p:nvSpPr>
        <p:spPr>
          <a:xfrm>
            <a:off x="320565" y="4168914"/>
            <a:ext cx="85948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In terms of prediction accuracy, the “discharge” model is more accurate</a:t>
            </a:r>
          </a:p>
          <a:p>
            <a:r>
              <a:rPr lang="en-US" sz="2000" b="1" dirty="0"/>
              <a:t>(AUC = 0.67 vs. 0.65).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84391" y="1414046"/>
            <a:ext cx="1174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Highest risk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7628843" y="1414046"/>
            <a:ext cx="11341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Lowest risk</a:t>
            </a:r>
            <a:endParaRPr lang="en-US" sz="1600" dirty="0"/>
          </a:p>
        </p:txBody>
      </p:sp>
      <p:sp>
        <p:nvSpPr>
          <p:cNvPr id="15" name="Rectangle 14"/>
          <p:cNvSpPr/>
          <p:nvPr/>
        </p:nvSpPr>
        <p:spPr>
          <a:xfrm>
            <a:off x="5687" y="1828800"/>
            <a:ext cx="1174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Highest risk</a:t>
            </a:r>
            <a:endParaRPr lang="en-US" sz="1600" dirty="0"/>
          </a:p>
        </p:txBody>
      </p:sp>
      <p:sp>
        <p:nvSpPr>
          <p:cNvPr id="16" name="Rectangle 15"/>
          <p:cNvSpPr/>
          <p:nvPr/>
        </p:nvSpPr>
        <p:spPr>
          <a:xfrm>
            <a:off x="0" y="3581400"/>
            <a:ext cx="11341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Lowest risk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2148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0" grpId="0" animBg="1"/>
      <p:bldP spid="10" grpId="1" animBg="1"/>
      <p:bldP spid="12" grpId="0" animBg="1"/>
      <p:bldP spid="12" grpId="1" animBg="1"/>
      <p:bldP spid="4" grpId="0"/>
      <p:bldP spid="4" grpId="1"/>
      <p:bldP spid="5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3A31-BBE9-44D6-A40E-46D1E84FF077}" type="slidenum">
              <a:rPr lang="en-US" smtClean="0"/>
              <a:t>79</a:t>
            </a:fld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381000" y="304800"/>
            <a:ext cx="8153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Prediction accuracy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2113572" y="4267200"/>
          <a:ext cx="5963628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86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813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“Early” model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(228 variables)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“Discharge” model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(293 variables)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Variables selected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AUC Derivation</a:t>
                      </a:r>
                    </a:p>
                    <a:p>
                      <a:pPr algn="ctr"/>
                      <a:r>
                        <a:rPr lang="en-US" sz="1800" b="1" dirty="0"/>
                        <a:t>(100 runs)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0.65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(SE: 0.0015)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0.66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(SE: 0.0017)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AUC Validation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0.65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0.67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1077593" y="2297110"/>
            <a:ext cx="12846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Logistic</a:t>
            </a:r>
          </a:p>
          <a:p>
            <a:r>
              <a:rPr lang="en-US" b="1" dirty="0">
                <a:solidFill>
                  <a:srgbClr val="FF0000"/>
                </a:solidFill>
              </a:rPr>
              <a:t>regression</a:t>
            </a:r>
          </a:p>
        </p:txBody>
      </p:sp>
      <p:sp>
        <p:nvSpPr>
          <p:cNvPr id="18" name="Left Brace 17"/>
          <p:cNvSpPr/>
          <p:nvPr/>
        </p:nvSpPr>
        <p:spPr>
          <a:xfrm>
            <a:off x="2286000" y="1077910"/>
            <a:ext cx="230488" cy="2908322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990600"/>
            <a:ext cx="4267200" cy="3059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522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2400" y="228601"/>
            <a:ext cx="8610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altLang="en-US" sz="27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 glimpse of prediction modeling</a:t>
            </a:r>
          </a:p>
        </p:txBody>
      </p:sp>
      <p:pic>
        <p:nvPicPr>
          <p:cNvPr id="1030" name="Picture 6" descr="Image result for back to the future">
            <a:extLst>
              <a:ext uri="{FF2B5EF4-FFF2-40B4-BE49-F238E27FC236}">
                <a16:creationId xmlns:a16="http://schemas.microsoft.com/office/drawing/2014/main" xmlns="" id="{29CC95EC-50ED-4CA0-BB0E-DEC35E9FB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200"/>
            <a:ext cx="8458200" cy="475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03FF35E-B623-47F6-8D12-F9E7613F104A}"/>
              </a:ext>
            </a:extLst>
          </p:cNvPr>
          <p:cNvSpPr/>
          <p:nvPr/>
        </p:nvSpPr>
        <p:spPr>
          <a:xfrm>
            <a:off x="228600" y="6019800"/>
            <a:ext cx="8839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ProximaNova"/>
              </a:rPr>
              <a:t>Nov. 12, 1955: lightning struck the clock tower providing 1.21 gigawatts power to send Marty McFly and the DeLorean back to 1985.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DB3678C-CF27-47B5-ABD5-E703A3DA5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" y="1219096"/>
            <a:ext cx="7979407" cy="464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4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3A31-BBE9-44D6-A40E-46D1E84FF077}" type="slidenum">
              <a:rPr lang="en-US" smtClean="0"/>
              <a:t>80</a:t>
            </a:fld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81000" y="304800"/>
            <a:ext cx="8153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Conclusions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886361"/>
            <a:ext cx="7543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We present one of the largest CHF re-admission prediction models: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sz="2000" b="1" dirty="0"/>
              <a:t>&gt;100,000 patients comparing two populations.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sz="2000" b="1" dirty="0"/>
              <a:t>Over 17 years of care.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sz="2000" b="1" dirty="0"/>
              <a:t>Our models are unbiased by the number of variables.</a:t>
            </a:r>
            <a:endParaRPr lang="en-US" sz="1000" b="1" dirty="0"/>
          </a:p>
        </p:txBody>
      </p:sp>
      <p:sp>
        <p:nvSpPr>
          <p:cNvPr id="3" name="Rectangle 2"/>
          <p:cNvSpPr/>
          <p:nvPr/>
        </p:nvSpPr>
        <p:spPr>
          <a:xfrm>
            <a:off x="685800" y="4191000"/>
            <a:ext cx="838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We achieved promising results: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sz="2000" b="1" dirty="0"/>
              <a:t>AUC = 0.67 with ~20 variables.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sz="2000" b="1" dirty="0"/>
              <a:t>Our models show strong correlation with observed bouncebacks throughout the range of risk.</a:t>
            </a:r>
          </a:p>
        </p:txBody>
      </p:sp>
      <p:sp>
        <p:nvSpPr>
          <p:cNvPr id="6" name="Rectangle 5"/>
          <p:cNvSpPr/>
          <p:nvPr/>
        </p:nvSpPr>
        <p:spPr>
          <a:xfrm>
            <a:off x="685800" y="2252008"/>
            <a:ext cx="7772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We developed new variables that could be used by engineers, researchers, and hospitals: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sz="2000" b="1" dirty="0"/>
              <a:t>Lab slopes.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sz="2000" b="1" dirty="0"/>
              <a:t>Narrative CHF concepts.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sz="2000" b="1" dirty="0"/>
              <a:t>Comorbidities as continuous variables.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sz="2000" b="1" dirty="0"/>
              <a:t>Variables extracted from ECHO, EKG, and discharge notes.</a:t>
            </a:r>
          </a:p>
        </p:txBody>
      </p:sp>
      <p:sp>
        <p:nvSpPr>
          <p:cNvPr id="7" name="Rectangle 6"/>
          <p:cNvSpPr/>
          <p:nvPr/>
        </p:nvSpPr>
        <p:spPr>
          <a:xfrm>
            <a:off x="685800" y="5537537"/>
            <a:ext cx="794783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We developed a new patient re-classification framework: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sz="2000" b="1" dirty="0"/>
              <a:t>Patients classified as high risk by early model stay high risk.</a:t>
            </a:r>
          </a:p>
          <a:p>
            <a:pPr marL="342900" indent="-182880">
              <a:buFont typeface="Arial" panose="020B0604020202020204" pitchFamily="34" charset="0"/>
              <a:buChar char="•"/>
            </a:pPr>
            <a:r>
              <a:rPr lang="en-US" sz="2000" b="1" dirty="0"/>
              <a:t>The final classification model is more accurate.</a:t>
            </a:r>
          </a:p>
        </p:txBody>
      </p:sp>
      <p:sp>
        <p:nvSpPr>
          <p:cNvPr id="10" name="Rectangle 9"/>
          <p:cNvSpPr/>
          <p:nvPr/>
        </p:nvSpPr>
        <p:spPr>
          <a:xfrm>
            <a:off x="7391400" y="5536075"/>
            <a:ext cx="1676400" cy="87716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700" b="1" dirty="0"/>
              <a:t>Opportunity for</a:t>
            </a:r>
          </a:p>
          <a:p>
            <a:pPr algn="ctr"/>
            <a:r>
              <a:rPr lang="en-US" sz="1700" b="1" dirty="0"/>
              <a:t>an early intervention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85307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10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04800" y="152400"/>
            <a:ext cx="8610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altLang="en-US" sz="28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Let’s take a look in person…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8D88BFF-821E-410E-89A9-D15B234A9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33550" y="1695450"/>
            <a:ext cx="5638800" cy="422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DC7A270-5877-4737-9EED-8DD812BB7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0" y="1046205"/>
            <a:ext cx="7467600" cy="5506995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2609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33525"/>
            <a:ext cx="8172450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C72CEFB3-E3B0-4583-B1F3-A97825353CE2}"/>
              </a:ext>
            </a:extLst>
          </p:cNvPr>
          <p:cNvCxnSpPr>
            <a:cxnSpLocks/>
          </p:cNvCxnSpPr>
          <p:nvPr/>
        </p:nvCxnSpPr>
        <p:spPr>
          <a:xfrm>
            <a:off x="4267200" y="1533525"/>
            <a:ext cx="352426" cy="1666875"/>
          </a:xfrm>
          <a:prstGeom prst="line">
            <a:avLst/>
          </a:prstGeom>
          <a:ln w="22225">
            <a:solidFill>
              <a:srgbClr val="FF000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1F810CA-89F4-4228-9772-DBB88BA01DE1}"/>
              </a:ext>
            </a:extLst>
          </p:cNvPr>
          <p:cNvSpPr/>
          <p:nvPr/>
        </p:nvSpPr>
        <p:spPr>
          <a:xfrm>
            <a:off x="2853689" y="569893"/>
            <a:ext cx="255651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am currently here.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C72CEFB3-E3B0-4583-B1F3-A97825353CE2}"/>
              </a:ext>
            </a:extLst>
          </p:cNvPr>
          <p:cNvCxnSpPr>
            <a:cxnSpLocks/>
          </p:cNvCxnSpPr>
          <p:nvPr/>
        </p:nvCxnSpPr>
        <p:spPr>
          <a:xfrm flipH="1" flipV="1">
            <a:off x="6672739" y="3090862"/>
            <a:ext cx="119539" cy="2450140"/>
          </a:xfrm>
          <a:prstGeom prst="line">
            <a:avLst/>
          </a:prstGeom>
          <a:ln w="22225">
            <a:solidFill>
              <a:srgbClr val="FF000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11F810CA-89F4-4228-9772-DBB88BA01DE1}"/>
              </a:ext>
            </a:extLst>
          </p:cNvPr>
          <p:cNvSpPr/>
          <p:nvPr/>
        </p:nvSpPr>
        <p:spPr>
          <a:xfrm>
            <a:off x="5715000" y="5486400"/>
            <a:ext cx="217551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 me get here.</a:t>
            </a:r>
          </a:p>
        </p:txBody>
      </p:sp>
    </p:spTree>
    <p:extLst>
      <p:ext uri="{BB962C8B-B14F-4D97-AF65-F5344CB8AC3E}">
        <p14:creationId xmlns:p14="http://schemas.microsoft.com/office/powerpoint/2010/main" val="157916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2400" y="228601"/>
            <a:ext cx="8610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altLang="en-US" sz="27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 example for how data can advance medicine: The MELD score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B6BAE83-76EA-41C6-AE35-E0C27499D689}"/>
              </a:ext>
            </a:extLst>
          </p:cNvPr>
          <p:cNvSpPr/>
          <p:nvPr/>
        </p:nvSpPr>
        <p:spPr>
          <a:xfrm>
            <a:off x="6477000" y="5638800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[Feb 16, 2019]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1176338"/>
            <a:ext cx="6448425" cy="450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731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1309</TotalTime>
  <Words>3611</Words>
  <Application>Microsoft Office PowerPoint</Application>
  <PresentationFormat>On-screen Show (4:3)</PresentationFormat>
  <Paragraphs>803</Paragraphs>
  <Slides>82</Slides>
  <Notes>82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4" baseType="lpstr"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kartoun</dc:creator>
  <cp:lastModifiedBy>kartoun</cp:lastModifiedBy>
  <cp:revision>194</cp:revision>
  <dcterms:created xsi:type="dcterms:W3CDTF">2018-10-27T19:03:40Z</dcterms:created>
  <dcterms:modified xsi:type="dcterms:W3CDTF">2019-03-07T03:34:08Z</dcterms:modified>
</cp:coreProperties>
</file>